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9" r:id="rId4"/>
    <p:sldId id="258" r:id="rId5"/>
    <p:sldId id="320" r:id="rId6"/>
    <p:sldId id="321" r:id="rId7"/>
    <p:sldId id="318" r:id="rId8"/>
    <p:sldId id="284" r:id="rId9"/>
    <p:sldId id="285" r:id="rId10"/>
    <p:sldId id="286" r:id="rId11"/>
    <p:sldId id="287" r:id="rId12"/>
    <p:sldId id="290" r:id="rId13"/>
    <p:sldId id="260" r:id="rId14"/>
    <p:sldId id="311" r:id="rId15"/>
    <p:sldId id="312" r:id="rId16"/>
    <p:sldId id="323" r:id="rId17"/>
    <p:sldId id="324" r:id="rId18"/>
    <p:sldId id="322" r:id="rId19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E83"/>
    <a:srgbClr val="6C8AAF"/>
    <a:srgbClr val="2E3F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98" autoAdjust="0"/>
  </p:normalViewPr>
  <p:slideViewPr>
    <p:cSldViewPr snapToGrid="0" snapToObjects="1" showGuides="1">
      <p:cViewPr varScale="1">
        <p:scale>
          <a:sx n="114" d="100"/>
          <a:sy n="114" d="100"/>
        </p:scale>
        <p:origin x="474" y="102"/>
      </p:cViewPr>
      <p:guideLst>
        <p:guide orient="horz" pos="2160"/>
        <p:guide pos="38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1A7-8A0E-BC4A-B507-BC9FBEDEB94D}" type="datetime1">
              <a:rPr lang="en-US" smtClean="0"/>
              <a:pPr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FE683-3A33-1F4A-90D8-528147015F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1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BA50B-6875-0F43-A70A-41BA2A188017}" type="datetime1">
              <a:rPr lang="en-US" smtClean="0"/>
              <a:pPr/>
              <a:t>8/26/2021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3270C-FB42-C54A-AC71-B4EEB4FA7F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67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18B31-50F4-4B8A-BF96-7B96AA8223E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539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 txBox="1">
            <a:spLocks/>
          </p:cNvSpPr>
          <p:nvPr userDrawn="1"/>
        </p:nvSpPr>
        <p:spPr>
          <a:xfrm>
            <a:off x="8076534" y="5984875"/>
            <a:ext cx="1953066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ECMWF </a:t>
            </a:r>
            <a:fld id="{D4C56AD5-C73F-B44A-96CB-E8BE2C5CB95A}" type="datetime4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August 26, 2021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160000" y="1294198"/>
            <a:ext cx="7869600" cy="519800"/>
          </a:xfrm>
          <a:prstGeom prst="rect">
            <a:avLst/>
          </a:prstGeom>
        </p:spPr>
        <p:txBody>
          <a:bodyPr vert="horz" lIns="0" tIns="0" rIns="0" bIns="0" anchor="b" anchorCtr="0">
            <a:sp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160000" y="1980000"/>
            <a:ext cx="7869600" cy="382156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Subtitle of Presentation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0" y="2700001"/>
            <a:ext cx="7869600" cy="307777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Name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160000" y="3121224"/>
            <a:ext cx="7869600" cy="254771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6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/>
              <a:t>Author’s Address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60000" y="3429000"/>
            <a:ext cx="7869600" cy="22826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rgbClr val="064E83"/>
                </a:solidFill>
              </a:defRPr>
            </a:lvl1pPr>
          </a:lstStyle>
          <a:p>
            <a:pPr lvl="0"/>
            <a:r>
              <a:rPr lang="en-GB" dirty="0" err="1"/>
              <a:t>email@ddress</a:t>
            </a:r>
            <a:endParaRPr lang="en-GB" dirty="0"/>
          </a:p>
        </p:txBody>
      </p:sp>
      <p:pic>
        <p:nvPicPr>
          <p:cNvPr id="10" name="Picture 9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0" y="5984875"/>
            <a:ext cx="2135591" cy="3669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60000" y="360000"/>
            <a:ext cx="786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2159999" y="936000"/>
            <a:ext cx="7869601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6B3B0B0F-E794-1244-9699-107C60B9C2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502372" y="6308255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60001" y="6293597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de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240000" y="360000"/>
            <a:ext cx="570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3240000" y="936000"/>
            <a:ext cx="5709600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05F19C50-BC3B-5841-9AFF-3A0443B660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19" y="6308255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582373" y="6308255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0001" y="6293597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 marg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000" y="360000"/>
            <a:ext cx="10029600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000" y="936000"/>
            <a:ext cx="10029600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29600" y="6308255"/>
            <a:ext cx="2159224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4419" y="6308255"/>
            <a:ext cx="1465181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2372" y="6308255"/>
            <a:ext cx="4053639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000" y="6308254"/>
            <a:ext cx="1342372" cy="23065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werPoint_strip2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8288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</p:sldLayoutIdLst>
  <p:hf hdr="0" dt="0"/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895927" y="1148041"/>
            <a:ext cx="10631055" cy="1025922"/>
          </a:xfrm>
        </p:spPr>
        <p:txBody>
          <a:bodyPr/>
          <a:lstStyle/>
          <a:p>
            <a:pPr algn="ctr"/>
            <a:r>
              <a:rPr lang="en-GB" dirty="0"/>
              <a:t> Statistical downscaling of sub-seasonal forecasts and the ERA-5 reanalysis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2732045" y="3107331"/>
            <a:ext cx="6724733" cy="923330"/>
          </a:xfrm>
        </p:spPr>
        <p:txBody>
          <a:bodyPr/>
          <a:lstStyle/>
          <a:p>
            <a:r>
              <a:rPr lang="en-US" dirty="0" err="1"/>
              <a:t>Estibaliz</a:t>
            </a:r>
            <a:r>
              <a:rPr lang="en-US" dirty="0"/>
              <a:t> Gascon, Augustin </a:t>
            </a:r>
            <a:r>
              <a:rPr lang="en-US" dirty="0" err="1"/>
              <a:t>Vintzileos</a:t>
            </a:r>
            <a:r>
              <a:rPr lang="en-US" dirty="0"/>
              <a:t> and Tim Hewson </a:t>
            </a:r>
          </a:p>
          <a:p>
            <a:endParaRPr lang="en-US" u="sng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E8DDF52-1CBC-4F60-A757-5A20CA44B1F7}"/>
              </a:ext>
            </a:extLst>
          </p:cNvPr>
          <p:cNvSpPr/>
          <p:nvPr/>
        </p:nvSpPr>
        <p:spPr>
          <a:xfrm>
            <a:off x="540834" y="360800"/>
            <a:ext cx="11278993" cy="849454"/>
          </a:xfrm>
          <a:prstGeom prst="round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Real example of “</a:t>
            </a:r>
            <a:r>
              <a:rPr kumimoji="0" lang="en-GB" sz="20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Remote-Calibration”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Extreme weather in UK (mainly convective precipitation, light winds, medium values of tp)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F687D5C-4431-47DD-964C-743305279C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9338" r="2871" b="4022"/>
          <a:stretch/>
        </p:blipFill>
        <p:spPr>
          <a:xfrm>
            <a:off x="1916093" y="1445454"/>
            <a:ext cx="9357563" cy="460753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1CAEFAE-F1C3-4C50-99FA-5404DD1AFFFF}"/>
              </a:ext>
            </a:extLst>
          </p:cNvPr>
          <p:cNvSpPr txBox="1"/>
          <p:nvPr/>
        </p:nvSpPr>
        <p:spPr>
          <a:xfrm>
            <a:off x="755801" y="1380607"/>
            <a:ext cx="2202180" cy="52308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27907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instances in total globally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F9F0E8-804E-4978-A51A-F4F87BF7D4D4}"/>
              </a:ext>
            </a:extLst>
          </p:cNvPr>
          <p:cNvSpPr/>
          <p:nvPr/>
        </p:nvSpPr>
        <p:spPr>
          <a:xfrm>
            <a:off x="9178647" y="4994697"/>
            <a:ext cx="500383" cy="394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86B46D-59AC-420C-9DBF-F249D7BA41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9" t="2296" r="7609" b="93093"/>
          <a:stretch/>
        </p:blipFill>
        <p:spPr>
          <a:xfrm>
            <a:off x="5266960" y="4991938"/>
            <a:ext cx="4674372" cy="24841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AF40DA2-001F-4076-BCA6-E233D953E764}"/>
              </a:ext>
            </a:extLst>
          </p:cNvPr>
          <p:cNvSpPr txBox="1"/>
          <p:nvPr/>
        </p:nvSpPr>
        <p:spPr>
          <a:xfrm>
            <a:off x="5266959" y="4684240"/>
            <a:ext cx="4642849" cy="3076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1       2        5      10      15      20      25    &gt;30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096D5A-D493-4825-8990-689CF24002E9}"/>
              </a:ext>
            </a:extLst>
          </p:cNvPr>
          <p:cNvSpPr txBox="1"/>
          <p:nvPr/>
        </p:nvSpPr>
        <p:spPr>
          <a:xfrm>
            <a:off x="5266960" y="5228364"/>
            <a:ext cx="4674372" cy="7384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Frequency of observed instances for a particular weather condition in each location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period June 2015 – February 2016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8297688-BF4C-4899-9E00-CE23AEA33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128" y="3435458"/>
            <a:ext cx="2422801" cy="18573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374A479-A525-4F70-95A3-952DAE77075C}"/>
              </a:ext>
            </a:extLst>
          </p:cNvPr>
          <p:cNvSpPr txBox="1"/>
          <p:nvPr/>
        </p:nvSpPr>
        <p:spPr>
          <a:xfrm>
            <a:off x="945128" y="5345948"/>
            <a:ext cx="2422801" cy="58462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instances in total in the UK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E56A836-C4E3-4F7D-85D5-ABF12AF6A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128" y="3428931"/>
            <a:ext cx="2422801" cy="18573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4037C3E-59EC-43DE-A9B3-D37606222754}"/>
              </a:ext>
            </a:extLst>
          </p:cNvPr>
          <p:cNvSpPr txBox="1"/>
          <p:nvPr/>
        </p:nvSpPr>
        <p:spPr>
          <a:xfrm>
            <a:off x="945128" y="5345948"/>
            <a:ext cx="2422801" cy="58462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instances in total in the UK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BC618-CFDD-45F3-A2E4-BFABA4CF3C0D}"/>
              </a:ext>
            </a:extLst>
          </p:cNvPr>
          <p:cNvSpPr txBox="1"/>
          <p:nvPr/>
        </p:nvSpPr>
        <p:spPr>
          <a:xfrm>
            <a:off x="8628888" y="1490678"/>
            <a:ext cx="2608991" cy="8307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Unevenly spatially distributed in situ (rain gauge) rainfall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6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5" grpId="0" animBg="1"/>
      <p:bldP spid="2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DF58B852-E2A0-47AF-9ED4-097ED0EECAEE}"/>
              </a:ext>
            </a:extLst>
          </p:cNvPr>
          <p:cNvSpPr txBox="1"/>
          <p:nvPr/>
        </p:nvSpPr>
        <p:spPr>
          <a:xfrm>
            <a:off x="8948184" y="1312012"/>
            <a:ext cx="2871212" cy="22468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provides immediately a massive training dataset (if a global dataset is used) from a much </a:t>
            </a:r>
            <a:r>
              <a:rPr kumimoji="0" lang="en-US" sz="1799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shorter training period 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(~ 1 year should be enough).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DCA1DA-1944-4956-92FA-6F44F996BA5E}"/>
              </a:ext>
            </a:extLst>
          </p:cNvPr>
          <p:cNvSpPr/>
          <p:nvPr/>
        </p:nvSpPr>
        <p:spPr>
          <a:xfrm>
            <a:off x="8947753" y="4719641"/>
            <a:ext cx="2871643" cy="13276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can facilitate point-based </a:t>
            </a:r>
            <a:r>
              <a:rPr kumimoji="0" lang="en-US" sz="1799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rainfall forecast for any lead time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for </a:t>
            </a:r>
            <a:r>
              <a:rPr kumimoji="0" lang="en-US" sz="1799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any grid box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33A419E-43B7-4EAA-A1E5-E048F2856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33" y="1395250"/>
            <a:ext cx="8277844" cy="4138922"/>
          </a:xfrm>
          <a:prstGeom prst="rect">
            <a:avLst/>
          </a:prstGeom>
        </p:spPr>
      </p:pic>
      <p:sp>
        <p:nvSpPr>
          <p:cNvPr id="29" name="Hexagon 28">
            <a:extLst>
              <a:ext uri="{FF2B5EF4-FFF2-40B4-BE49-F238E27FC236}">
                <a16:creationId xmlns:a16="http://schemas.microsoft.com/office/drawing/2014/main" id="{4C594BD7-1E2D-4323-8BF3-7FFFBBF37B97}"/>
              </a:ext>
            </a:extLst>
          </p:cNvPr>
          <p:cNvSpPr/>
          <p:nvPr/>
        </p:nvSpPr>
        <p:spPr>
          <a:xfrm>
            <a:off x="2400319" y="2660106"/>
            <a:ext cx="243764" cy="211611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BD0D2E1-EAA7-4FA3-BE86-B55C986970C9}"/>
              </a:ext>
            </a:extLst>
          </p:cNvPr>
          <p:cNvGrpSpPr/>
          <p:nvPr/>
        </p:nvGrpSpPr>
        <p:grpSpPr>
          <a:xfrm>
            <a:off x="2530544" y="1926056"/>
            <a:ext cx="3825446" cy="837469"/>
            <a:chOff x="2236135" y="1604814"/>
            <a:chExt cx="3826442" cy="837687"/>
          </a:xfrm>
        </p:grpSpPr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23FC65D7-C4B5-4FEE-81B8-04DFB4AF1CC3}"/>
                </a:ext>
              </a:extLst>
            </p:cNvPr>
            <p:cNvSpPr/>
            <p:nvPr/>
          </p:nvSpPr>
          <p:spPr>
            <a:xfrm>
              <a:off x="2236135" y="1604814"/>
              <a:ext cx="3734128" cy="837687"/>
            </a:xfrm>
            <a:custGeom>
              <a:avLst/>
              <a:gdLst>
                <a:gd name="connsiteX0" fmla="*/ 3734128 w 3734128"/>
                <a:gd name="connsiteY0" fmla="*/ 229776 h 837687"/>
                <a:gd name="connsiteX1" fmla="*/ 1845354 w 3734128"/>
                <a:gd name="connsiteY1" fmla="*/ 1809 h 837687"/>
                <a:gd name="connsiteX2" fmla="*/ 531896 w 3734128"/>
                <a:gd name="connsiteY2" fmla="*/ 218920 h 837687"/>
                <a:gd name="connsiteX3" fmla="*/ 0 w 3734128"/>
                <a:gd name="connsiteY3" fmla="*/ 837687 h 83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128" h="837687">
                  <a:moveTo>
                    <a:pt x="3734128" y="229776"/>
                  </a:moveTo>
                  <a:cubicBezTo>
                    <a:pt x="3056593" y="116697"/>
                    <a:pt x="2379059" y="3618"/>
                    <a:pt x="1845354" y="1809"/>
                  </a:cubicBezTo>
                  <a:cubicBezTo>
                    <a:pt x="1311649" y="0"/>
                    <a:pt x="839455" y="79607"/>
                    <a:pt x="531896" y="218920"/>
                  </a:cubicBezTo>
                  <a:cubicBezTo>
                    <a:pt x="224337" y="358233"/>
                    <a:pt x="0" y="837687"/>
                    <a:pt x="0" y="837687"/>
                  </a:cubicBezTo>
                </a:path>
              </a:pathLst>
            </a:custGeom>
            <a:ln>
              <a:solidFill>
                <a:srgbClr val="FFFF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79BBCEE-4B77-40AF-BC50-CCE1B52DF810}"/>
                </a:ext>
              </a:extLst>
            </p:cNvPr>
            <p:cNvSpPr/>
            <p:nvPr/>
          </p:nvSpPr>
          <p:spPr>
            <a:xfrm>
              <a:off x="5936840" y="1758885"/>
              <a:ext cx="125737" cy="15725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E98AE70-E53F-440A-AB71-9E261B2B2F24}"/>
              </a:ext>
            </a:extLst>
          </p:cNvPr>
          <p:cNvGrpSpPr/>
          <p:nvPr/>
        </p:nvGrpSpPr>
        <p:grpSpPr>
          <a:xfrm>
            <a:off x="2519693" y="2454703"/>
            <a:ext cx="5138119" cy="674196"/>
            <a:chOff x="2225280" y="2133600"/>
            <a:chExt cx="5139457" cy="674372"/>
          </a:xfrm>
        </p:grpSpPr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F1FCD59-4118-4383-8999-BFAEED18046D}"/>
                </a:ext>
              </a:extLst>
            </p:cNvPr>
            <p:cNvSpPr/>
            <p:nvPr/>
          </p:nvSpPr>
          <p:spPr>
            <a:xfrm>
              <a:off x="2225280" y="2181968"/>
              <a:ext cx="5123571" cy="626004"/>
            </a:xfrm>
            <a:custGeom>
              <a:avLst/>
              <a:gdLst>
                <a:gd name="connsiteX0" fmla="*/ 5123571 w 5123571"/>
                <a:gd name="connsiteY0" fmla="*/ 0 h 626004"/>
                <a:gd name="connsiteX1" fmla="*/ 2800596 w 5123571"/>
                <a:gd name="connsiteY1" fmla="*/ 531922 h 626004"/>
                <a:gd name="connsiteX2" fmla="*/ 846692 w 5123571"/>
                <a:gd name="connsiteY2" fmla="*/ 564489 h 626004"/>
                <a:gd name="connsiteX3" fmla="*/ 0 w 5123571"/>
                <a:gd name="connsiteY3" fmla="*/ 271389 h 62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23571" h="626004">
                  <a:moveTo>
                    <a:pt x="5123571" y="0"/>
                  </a:moveTo>
                  <a:cubicBezTo>
                    <a:pt x="4318490" y="218920"/>
                    <a:pt x="3513409" y="437841"/>
                    <a:pt x="2800596" y="531922"/>
                  </a:cubicBezTo>
                  <a:cubicBezTo>
                    <a:pt x="2087783" y="626004"/>
                    <a:pt x="1313458" y="607911"/>
                    <a:pt x="846692" y="564489"/>
                  </a:cubicBezTo>
                  <a:cubicBezTo>
                    <a:pt x="379926" y="521067"/>
                    <a:pt x="0" y="271389"/>
                    <a:pt x="0" y="271389"/>
                  </a:cubicBezTo>
                </a:path>
              </a:pathLst>
            </a:custGeom>
            <a:ln>
              <a:solidFill>
                <a:srgbClr val="FFFF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A8E5489-7371-4F6D-94E3-211B14CE9933}"/>
                </a:ext>
              </a:extLst>
            </p:cNvPr>
            <p:cNvSpPr/>
            <p:nvPr/>
          </p:nvSpPr>
          <p:spPr>
            <a:xfrm>
              <a:off x="7239000" y="2133600"/>
              <a:ext cx="125737" cy="15725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0582132-332F-4AC7-94D1-B1AD57175146}"/>
              </a:ext>
            </a:extLst>
          </p:cNvPr>
          <p:cNvGrpSpPr/>
          <p:nvPr/>
        </p:nvGrpSpPr>
        <p:grpSpPr>
          <a:xfrm>
            <a:off x="2552249" y="2182904"/>
            <a:ext cx="2613117" cy="558915"/>
            <a:chOff x="2257845" y="1861729"/>
            <a:chExt cx="2613798" cy="559061"/>
          </a:xfrm>
        </p:grpSpPr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E6D53D9D-FE26-4168-8522-384810B08D44}"/>
                </a:ext>
              </a:extLst>
            </p:cNvPr>
            <p:cNvSpPr/>
            <p:nvPr/>
          </p:nvSpPr>
          <p:spPr>
            <a:xfrm>
              <a:off x="2257845" y="1861729"/>
              <a:ext cx="2550930" cy="559061"/>
            </a:xfrm>
            <a:custGeom>
              <a:avLst/>
              <a:gdLst>
                <a:gd name="connsiteX0" fmla="*/ 2550930 w 2550930"/>
                <a:gd name="connsiteY0" fmla="*/ 135694 h 559061"/>
                <a:gd name="connsiteX1" fmla="*/ 857547 w 2550930"/>
                <a:gd name="connsiteY1" fmla="*/ 70561 h 559061"/>
                <a:gd name="connsiteX2" fmla="*/ 0 w 2550930"/>
                <a:gd name="connsiteY2" fmla="*/ 559061 h 559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50930" h="559061">
                  <a:moveTo>
                    <a:pt x="2550930" y="135694"/>
                  </a:moveTo>
                  <a:cubicBezTo>
                    <a:pt x="1916816" y="67847"/>
                    <a:pt x="1282702" y="0"/>
                    <a:pt x="857547" y="70561"/>
                  </a:cubicBezTo>
                  <a:cubicBezTo>
                    <a:pt x="432392" y="141122"/>
                    <a:pt x="0" y="559061"/>
                    <a:pt x="0" y="559061"/>
                  </a:cubicBezTo>
                </a:path>
              </a:pathLst>
            </a:custGeom>
            <a:ln>
              <a:solidFill>
                <a:srgbClr val="FFFF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98D56C3-6F54-4EC6-9D72-B55C4317BE71}"/>
                </a:ext>
              </a:extLst>
            </p:cNvPr>
            <p:cNvSpPr/>
            <p:nvPr/>
          </p:nvSpPr>
          <p:spPr>
            <a:xfrm>
              <a:off x="4745906" y="1911285"/>
              <a:ext cx="125737" cy="15725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C412ACF-FD73-4F96-AC24-7C8C67AC5D2E}"/>
              </a:ext>
            </a:extLst>
          </p:cNvPr>
          <p:cNvGrpSpPr/>
          <p:nvPr/>
        </p:nvGrpSpPr>
        <p:grpSpPr>
          <a:xfrm>
            <a:off x="2337466" y="1990341"/>
            <a:ext cx="269045" cy="784036"/>
            <a:chOff x="2043005" y="1669117"/>
            <a:chExt cx="269115" cy="784240"/>
          </a:xfrm>
        </p:grpSpPr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DE9BC679-9C7F-4F71-AB5A-DAF89CBC3BF3}"/>
                </a:ext>
              </a:extLst>
            </p:cNvPr>
            <p:cNvSpPr/>
            <p:nvPr/>
          </p:nvSpPr>
          <p:spPr>
            <a:xfrm>
              <a:off x="2105874" y="1747745"/>
              <a:ext cx="206246" cy="705612"/>
            </a:xfrm>
            <a:custGeom>
              <a:avLst/>
              <a:gdLst>
                <a:gd name="connsiteX0" fmla="*/ 0 w 206246"/>
                <a:gd name="connsiteY0" fmla="*/ 0 h 705612"/>
                <a:gd name="connsiteX1" fmla="*/ 184536 w 206246"/>
                <a:gd name="connsiteY1" fmla="*/ 293100 h 705612"/>
                <a:gd name="connsiteX2" fmla="*/ 130261 w 206246"/>
                <a:gd name="connsiteY2" fmla="*/ 705612 h 70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246" h="705612">
                  <a:moveTo>
                    <a:pt x="0" y="0"/>
                  </a:moveTo>
                  <a:cubicBezTo>
                    <a:pt x="81413" y="87749"/>
                    <a:pt x="162826" y="175498"/>
                    <a:pt x="184536" y="293100"/>
                  </a:cubicBezTo>
                  <a:cubicBezTo>
                    <a:pt x="206246" y="410702"/>
                    <a:pt x="130261" y="705612"/>
                    <a:pt x="130261" y="705612"/>
                  </a:cubicBezTo>
                </a:path>
              </a:pathLst>
            </a:custGeom>
            <a:ln>
              <a:solidFill>
                <a:srgbClr val="FFFF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E0A7D07-EED4-40FB-A9EA-2FCE607E37C3}"/>
                </a:ext>
              </a:extLst>
            </p:cNvPr>
            <p:cNvSpPr/>
            <p:nvPr/>
          </p:nvSpPr>
          <p:spPr>
            <a:xfrm>
              <a:off x="2043005" y="1669117"/>
              <a:ext cx="125737" cy="15725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E5B3614-99F8-4AD3-814A-B94296A3AC14}"/>
              </a:ext>
            </a:extLst>
          </p:cNvPr>
          <p:cNvGrpSpPr/>
          <p:nvPr/>
        </p:nvGrpSpPr>
        <p:grpSpPr>
          <a:xfrm>
            <a:off x="1523550" y="1892666"/>
            <a:ext cx="1006994" cy="881710"/>
            <a:chOff x="1228879" y="1571417"/>
            <a:chExt cx="1007256" cy="881940"/>
          </a:xfrm>
        </p:grpSpPr>
        <p:sp>
          <p:nvSpPr>
            <p:cNvPr id="61" name="Freeform 23">
              <a:extLst>
                <a:ext uri="{FF2B5EF4-FFF2-40B4-BE49-F238E27FC236}">
                  <a16:creationId xmlns:a16="http://schemas.microsoft.com/office/drawing/2014/main" id="{EC940F75-9A73-45EE-82D1-33409BD0DDD1}"/>
                </a:ext>
              </a:extLst>
            </p:cNvPr>
            <p:cNvSpPr/>
            <p:nvPr/>
          </p:nvSpPr>
          <p:spPr>
            <a:xfrm>
              <a:off x="1291748" y="1650045"/>
              <a:ext cx="944387" cy="803312"/>
            </a:xfrm>
            <a:custGeom>
              <a:avLst/>
              <a:gdLst>
                <a:gd name="connsiteX0" fmla="*/ 0 w 944387"/>
                <a:gd name="connsiteY0" fmla="*/ 0 h 803312"/>
                <a:gd name="connsiteX1" fmla="*/ 477621 w 944387"/>
                <a:gd name="connsiteY1" fmla="*/ 184545 h 803312"/>
                <a:gd name="connsiteX2" fmla="*/ 814126 w 944387"/>
                <a:gd name="connsiteY2" fmla="*/ 488500 h 803312"/>
                <a:gd name="connsiteX3" fmla="*/ 944387 w 944387"/>
                <a:gd name="connsiteY3" fmla="*/ 803312 h 803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387" h="803312">
                  <a:moveTo>
                    <a:pt x="0" y="0"/>
                  </a:moveTo>
                  <a:cubicBezTo>
                    <a:pt x="170966" y="51564"/>
                    <a:pt x="341933" y="103128"/>
                    <a:pt x="477621" y="184545"/>
                  </a:cubicBezTo>
                  <a:cubicBezTo>
                    <a:pt x="613309" y="265962"/>
                    <a:pt x="736332" y="385372"/>
                    <a:pt x="814126" y="488500"/>
                  </a:cubicBezTo>
                  <a:cubicBezTo>
                    <a:pt x="891920" y="591628"/>
                    <a:pt x="944387" y="803312"/>
                    <a:pt x="944387" y="803312"/>
                  </a:cubicBezTo>
                </a:path>
              </a:pathLst>
            </a:custGeom>
            <a:ln>
              <a:solidFill>
                <a:srgbClr val="FFFF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8065C06-2077-4F51-A3B4-60EB1B269A2F}"/>
                </a:ext>
              </a:extLst>
            </p:cNvPr>
            <p:cNvSpPr/>
            <p:nvPr/>
          </p:nvSpPr>
          <p:spPr>
            <a:xfrm>
              <a:off x="1228879" y="1571417"/>
              <a:ext cx="125737" cy="15725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8219E26-E545-401E-8A63-0672BD9DF7F5}"/>
              </a:ext>
            </a:extLst>
          </p:cNvPr>
          <p:cNvGrpSpPr/>
          <p:nvPr/>
        </p:nvGrpSpPr>
        <p:grpSpPr>
          <a:xfrm>
            <a:off x="2172422" y="2763524"/>
            <a:ext cx="887619" cy="2075509"/>
            <a:chOff x="1877919" y="2442501"/>
            <a:chExt cx="887850" cy="2076050"/>
          </a:xfrm>
        </p:grpSpPr>
        <p:sp>
          <p:nvSpPr>
            <p:cNvPr id="64" name="Freeform 26">
              <a:extLst>
                <a:ext uri="{FF2B5EF4-FFF2-40B4-BE49-F238E27FC236}">
                  <a16:creationId xmlns:a16="http://schemas.microsoft.com/office/drawing/2014/main" id="{04E4AE78-AB9D-4F89-87B8-479A7C14FE91}"/>
                </a:ext>
              </a:extLst>
            </p:cNvPr>
            <p:cNvSpPr/>
            <p:nvPr/>
          </p:nvSpPr>
          <p:spPr>
            <a:xfrm>
              <a:off x="1877919" y="2442501"/>
              <a:ext cx="824982" cy="1997423"/>
            </a:xfrm>
            <a:custGeom>
              <a:avLst/>
              <a:gdLst>
                <a:gd name="connsiteX0" fmla="*/ 824982 w 824982"/>
                <a:gd name="connsiteY0" fmla="*/ 1997423 h 1997423"/>
                <a:gd name="connsiteX1" fmla="*/ 217100 w 824982"/>
                <a:gd name="connsiteY1" fmla="*/ 1628334 h 1997423"/>
                <a:gd name="connsiteX2" fmla="*/ 21710 w 824982"/>
                <a:gd name="connsiteY2" fmla="*/ 683900 h 1997423"/>
                <a:gd name="connsiteX3" fmla="*/ 347361 w 824982"/>
                <a:gd name="connsiteY3" fmla="*/ 0 h 1997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4982" h="1997423">
                  <a:moveTo>
                    <a:pt x="824982" y="1997423"/>
                  </a:moveTo>
                  <a:cubicBezTo>
                    <a:pt x="587980" y="1922339"/>
                    <a:pt x="350979" y="1847255"/>
                    <a:pt x="217100" y="1628334"/>
                  </a:cubicBezTo>
                  <a:cubicBezTo>
                    <a:pt x="83221" y="1409413"/>
                    <a:pt x="0" y="955289"/>
                    <a:pt x="21710" y="683900"/>
                  </a:cubicBezTo>
                  <a:cubicBezTo>
                    <a:pt x="43420" y="412511"/>
                    <a:pt x="347361" y="0"/>
                    <a:pt x="347361" y="0"/>
                  </a:cubicBezTo>
                </a:path>
              </a:pathLst>
            </a:custGeom>
            <a:ln>
              <a:solidFill>
                <a:srgbClr val="FFFF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AB20598-1E3F-4702-AE64-BC9D2628B902}"/>
                </a:ext>
              </a:extLst>
            </p:cNvPr>
            <p:cNvSpPr/>
            <p:nvPr/>
          </p:nvSpPr>
          <p:spPr>
            <a:xfrm>
              <a:off x="2640032" y="4361296"/>
              <a:ext cx="125737" cy="15725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496F8A6-589D-4ECA-825D-EDC85CE0F482}"/>
              </a:ext>
            </a:extLst>
          </p:cNvPr>
          <p:cNvGrpSpPr/>
          <p:nvPr/>
        </p:nvGrpSpPr>
        <p:grpSpPr>
          <a:xfrm>
            <a:off x="2145108" y="2459330"/>
            <a:ext cx="359108" cy="300095"/>
            <a:chOff x="1850598" y="2138227"/>
            <a:chExt cx="359202" cy="300173"/>
          </a:xfrm>
        </p:grpSpPr>
        <p:sp>
          <p:nvSpPr>
            <p:cNvPr id="67" name="Freeform 29">
              <a:extLst>
                <a:ext uri="{FF2B5EF4-FFF2-40B4-BE49-F238E27FC236}">
                  <a16:creationId xmlns:a16="http://schemas.microsoft.com/office/drawing/2014/main" id="{4AE4AF35-56E7-4911-AB53-7FDB690AFBDF}"/>
                </a:ext>
              </a:extLst>
            </p:cNvPr>
            <p:cNvSpPr/>
            <p:nvPr/>
          </p:nvSpPr>
          <p:spPr>
            <a:xfrm>
              <a:off x="1913467" y="2216855"/>
              <a:ext cx="296333" cy="221545"/>
            </a:xfrm>
            <a:custGeom>
              <a:avLst/>
              <a:gdLst>
                <a:gd name="connsiteX0" fmla="*/ 0 w 296333"/>
                <a:gd name="connsiteY0" fmla="*/ 9878 h 221545"/>
                <a:gd name="connsiteX1" fmla="*/ 143933 w 296333"/>
                <a:gd name="connsiteY1" fmla="*/ 35278 h 221545"/>
                <a:gd name="connsiteX2" fmla="*/ 296333 w 296333"/>
                <a:gd name="connsiteY2" fmla="*/ 221545 h 22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333" h="221545">
                  <a:moveTo>
                    <a:pt x="0" y="9878"/>
                  </a:moveTo>
                  <a:cubicBezTo>
                    <a:pt x="47272" y="4939"/>
                    <a:pt x="94544" y="0"/>
                    <a:pt x="143933" y="35278"/>
                  </a:cubicBezTo>
                  <a:cubicBezTo>
                    <a:pt x="193322" y="70556"/>
                    <a:pt x="296333" y="221545"/>
                    <a:pt x="296333" y="221545"/>
                  </a:cubicBezTo>
                </a:path>
              </a:pathLst>
            </a:custGeom>
            <a:ln>
              <a:solidFill>
                <a:srgbClr val="FFFF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64B3328-5E40-4195-B9B5-9D83CE42ECC9}"/>
                </a:ext>
              </a:extLst>
            </p:cNvPr>
            <p:cNvSpPr/>
            <p:nvPr/>
          </p:nvSpPr>
          <p:spPr>
            <a:xfrm>
              <a:off x="1850598" y="2138227"/>
              <a:ext cx="125737" cy="15725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5E54A46-C26C-4B80-8AE5-E1F77098DCB2}"/>
              </a:ext>
            </a:extLst>
          </p:cNvPr>
          <p:cNvSpPr txBox="1"/>
          <p:nvPr/>
        </p:nvSpPr>
        <p:spPr>
          <a:xfrm>
            <a:off x="8948615" y="3628601"/>
            <a:ext cx="2871212" cy="102129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Non-stationarity issues 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observational data </a:t>
            </a:r>
            <a:r>
              <a:rPr kumimoji="0" lang="en-US" sz="1799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solved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9387ECC2-A08C-4191-B0A4-15388AA8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390" y="655625"/>
            <a:ext cx="6309088" cy="369332"/>
          </a:xfrm>
        </p:spPr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The “Remote Calibration” concept</a:t>
            </a:r>
          </a:p>
        </p:txBody>
      </p:sp>
    </p:spTree>
    <p:extLst>
      <p:ext uri="{BB962C8B-B14F-4D97-AF65-F5344CB8AC3E}">
        <p14:creationId xmlns:p14="http://schemas.microsoft.com/office/powerpoint/2010/main" val="3441194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922" y="666033"/>
            <a:ext cx="1439250" cy="87478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6366545" y="1581351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3155287" y="1761258"/>
            <a:ext cx="6038378" cy="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155286" y="1761258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193665" y="1761258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46922" y="452571"/>
            <a:ext cx="1439250" cy="246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cases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22860" y="1902652"/>
            <a:ext cx="1445452" cy="246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Mainly L-S PPT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062" y="2141519"/>
            <a:ext cx="1439250" cy="874788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633344" y="4437167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19695" y="4617072"/>
            <a:ext cx="1503165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19693" y="4617074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22858" y="4617074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49" y="3559742"/>
            <a:ext cx="1439250" cy="8774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277" y="4975946"/>
            <a:ext cx="1439250" cy="87742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82" y="3563118"/>
            <a:ext cx="1439250" cy="87742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15" y="4975946"/>
            <a:ext cx="1439250" cy="87742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271" y="4975946"/>
            <a:ext cx="1439250" cy="87742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78656" y="4757117"/>
            <a:ext cx="1431869" cy="246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Steering Winds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52271" y="4757118"/>
            <a:ext cx="1432084" cy="246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Steering Winds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50212" y="4757117"/>
            <a:ext cx="1439251" cy="246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Steering Winds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3155287" y="2998905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1633343" y="3178812"/>
            <a:ext cx="2964732" cy="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633338" y="3182205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598075" y="3182205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88346" y="3361920"/>
            <a:ext cx="1439251" cy="246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Small TP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875180" y="3359943"/>
            <a:ext cx="1424449" cy="246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Big TP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589" y="1788"/>
            <a:ext cx="217286" cy="68544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3" y="4975946"/>
            <a:ext cx="1439250" cy="87742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148" y="2121480"/>
            <a:ext cx="1439250" cy="87742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68723" y="4757118"/>
            <a:ext cx="1439250" cy="246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Steering Winds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4621329" y="4437167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3907680" y="4617072"/>
            <a:ext cx="1503165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3907678" y="4617074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410843" y="4617074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3413499" y="2600201"/>
            <a:ext cx="108432" cy="112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472148" y="1902652"/>
            <a:ext cx="1445452" cy="246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Mainly Conv. PPT</a:t>
            </a:r>
          </a:p>
        </p:txBody>
      </p:sp>
      <p:cxnSp>
        <p:nvCxnSpPr>
          <p:cNvPr id="78" name="Straight Connector 77"/>
          <p:cNvCxnSpPr/>
          <p:nvPr/>
        </p:nvCxnSpPr>
        <p:spPr>
          <a:xfrm>
            <a:off x="7661265" y="4441928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947616" y="4621832"/>
            <a:ext cx="1503165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6947614" y="4621834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8450779" y="4621834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7667853" y="4761878"/>
            <a:ext cx="1431869" cy="246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Steering Winds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9164702" y="4761879"/>
            <a:ext cx="1432084" cy="246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Steering Winds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0647153" y="4761878"/>
            <a:ext cx="1439251" cy="246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Steering Winds</a:t>
            </a:r>
          </a:p>
        </p:txBody>
      </p:sp>
      <p:cxnSp>
        <p:nvCxnSpPr>
          <p:cNvPr id="85" name="Straight Connector 84"/>
          <p:cNvCxnSpPr/>
          <p:nvPr/>
        </p:nvCxnSpPr>
        <p:spPr>
          <a:xfrm>
            <a:off x="9183207" y="3003665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7661265" y="3183571"/>
            <a:ext cx="2964732" cy="1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7661259" y="3186966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10625996" y="3186966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6916268" y="3366681"/>
            <a:ext cx="1439251" cy="246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Small TP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9903101" y="3364704"/>
            <a:ext cx="1424449" cy="246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Big TP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196645" y="4761879"/>
            <a:ext cx="1439250" cy="246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Steering Winds</a:t>
            </a:r>
          </a:p>
        </p:txBody>
      </p:sp>
      <p:cxnSp>
        <p:nvCxnSpPr>
          <p:cNvPr id="92" name="Straight Connector 91"/>
          <p:cNvCxnSpPr/>
          <p:nvPr/>
        </p:nvCxnSpPr>
        <p:spPr>
          <a:xfrm>
            <a:off x="10649250" y="4441928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9935601" y="4621832"/>
            <a:ext cx="1503165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9935598" y="4621834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11438765" y="4621834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943356" y="5851942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23332" y="6031847"/>
            <a:ext cx="1079438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415584" y="6031849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1508267" y="6031849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2409368" y="5851942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1889344" y="6031847"/>
            <a:ext cx="1079438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1881596" y="6031849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2974279" y="6031849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3887985" y="5853720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3367961" y="6033625"/>
            <a:ext cx="1079438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360213" y="6033626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452896" y="6033626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391151" y="5853720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4871126" y="6033625"/>
            <a:ext cx="1079438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4863379" y="6033626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5956061" y="6033626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6938779" y="5850164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6418755" y="6030068"/>
            <a:ext cx="1079438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6411008" y="6030070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7503690" y="6030070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8404791" y="5850164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7884767" y="6030068"/>
            <a:ext cx="1079438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7877020" y="6030070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8969702" y="6030070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9883408" y="5851942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9363383" y="6031847"/>
            <a:ext cx="1079438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9355636" y="6031849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10448319" y="6031849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11386573" y="5851942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10866549" y="6031847"/>
            <a:ext cx="1079438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10858802" y="6031849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11951484" y="6031849"/>
            <a:ext cx="0" cy="179906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9" name="Picture 128"/>
          <p:cNvPicPr>
            <a:picLocks noChangeAspect="1"/>
          </p:cNvPicPr>
          <p:nvPr/>
        </p:nvPicPr>
        <p:blipFill>
          <a:blip r:embed="rId11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041" y="3575557"/>
            <a:ext cx="1439250" cy="877423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1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44" y="4976296"/>
            <a:ext cx="1439250" cy="877423"/>
          </a:xfrm>
          <a:prstGeom prst="rect">
            <a:avLst/>
          </a:prstGeom>
        </p:spPr>
      </p:pic>
      <p:sp>
        <p:nvSpPr>
          <p:cNvPr id="131" name="Rectangle 130"/>
          <p:cNvSpPr/>
          <p:nvPr/>
        </p:nvSpPr>
        <p:spPr>
          <a:xfrm>
            <a:off x="6901431" y="5205749"/>
            <a:ext cx="108432" cy="1123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320" y="4976296"/>
            <a:ext cx="1439250" cy="877423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14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627" y="3567488"/>
            <a:ext cx="1439250" cy="877423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15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714" y="4976599"/>
            <a:ext cx="1439250" cy="877423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6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943" y="4976082"/>
            <a:ext cx="1439250" cy="877423"/>
          </a:xfrm>
          <a:prstGeom prst="rect">
            <a:avLst/>
          </a:prstGeom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758F59D1-D700-46BC-9B83-0DD1F1DFAEE8}"/>
              </a:ext>
            </a:extLst>
          </p:cNvPr>
          <p:cNvSpPr/>
          <p:nvPr/>
        </p:nvSpPr>
        <p:spPr>
          <a:xfrm>
            <a:off x="2037819" y="6228621"/>
            <a:ext cx="1561693" cy="4475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CF91D1AF-FDE2-4A26-9473-EA6F6C141A4A}"/>
              </a:ext>
            </a:extLst>
          </p:cNvPr>
          <p:cNvSpPr txBox="1"/>
          <p:nvPr/>
        </p:nvSpPr>
        <p:spPr>
          <a:xfrm>
            <a:off x="-1746577" y="6568696"/>
            <a:ext cx="2379337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 Work</a:t>
            </a:r>
          </a:p>
        </p:txBody>
      </p:sp>
      <p:sp>
        <p:nvSpPr>
          <p:cNvPr id="136" name="Title 1">
            <a:extLst>
              <a:ext uri="{FF2B5EF4-FFF2-40B4-BE49-F238E27FC236}">
                <a16:creationId xmlns:a16="http://schemas.microsoft.com/office/drawing/2014/main" id="{A1C01431-21CA-4733-958B-AB7410938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387" y="459802"/>
            <a:ext cx="6309088" cy="369332"/>
          </a:xfrm>
        </p:spPr>
        <p:txBody>
          <a:bodyPr/>
          <a:lstStyle/>
          <a:p>
            <a:r>
              <a:rPr lang="en-GB" sz="2800" b="1" dirty="0">
                <a:latin typeface="Abadi" panose="020B0604020104020204" pitchFamily="34" charset="0"/>
              </a:rPr>
              <a:t>The Decision Tree concept</a:t>
            </a:r>
          </a:p>
        </p:txBody>
      </p:sp>
    </p:spTree>
    <p:extLst>
      <p:ext uri="{BB962C8B-B14F-4D97-AF65-F5344CB8AC3E}">
        <p14:creationId xmlns:p14="http://schemas.microsoft.com/office/powerpoint/2010/main" val="1552489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A19173-51C9-4B89-A8CD-429324D51054}"/>
              </a:ext>
            </a:extLst>
          </p:cNvPr>
          <p:cNvSpPr/>
          <p:nvPr/>
        </p:nvSpPr>
        <p:spPr>
          <a:xfrm>
            <a:off x="1281485" y="1279276"/>
            <a:ext cx="2373287" cy="48503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Convective precipitation ratio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6C51B54-6FEE-4DFB-BDE9-9EB6B566C339}"/>
              </a:ext>
            </a:extLst>
          </p:cNvPr>
          <p:cNvSpPr/>
          <p:nvPr/>
        </p:nvSpPr>
        <p:spPr>
          <a:xfrm>
            <a:off x="1281484" y="2350327"/>
            <a:ext cx="2373287" cy="48503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12-h total precipitation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B993980-FE52-4C58-BA44-C7DDC24FF6EF}"/>
              </a:ext>
            </a:extLst>
          </p:cNvPr>
          <p:cNvSpPr/>
          <p:nvPr/>
        </p:nvSpPr>
        <p:spPr>
          <a:xfrm>
            <a:off x="1281485" y="4295857"/>
            <a:ext cx="2373287" cy="48503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1CEB3F7-8679-40D6-B3EC-A317C2FF564A}"/>
              </a:ext>
            </a:extLst>
          </p:cNvPr>
          <p:cNvSpPr/>
          <p:nvPr/>
        </p:nvSpPr>
        <p:spPr>
          <a:xfrm>
            <a:off x="1281485" y="5237204"/>
            <a:ext cx="2373287" cy="48503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radiation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B452E52-468D-4A4E-9487-7F5FC45F04A6}"/>
              </a:ext>
            </a:extLst>
          </p:cNvPr>
          <p:cNvCxnSpPr>
            <a:cxnSpLocks/>
          </p:cNvCxnSpPr>
          <p:nvPr/>
        </p:nvCxnSpPr>
        <p:spPr>
          <a:xfrm flipH="1">
            <a:off x="2468127" y="1814419"/>
            <a:ext cx="2" cy="4925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5D973F1-9178-48D0-B3C3-527DE0D8BEE0}"/>
              </a:ext>
            </a:extLst>
          </p:cNvPr>
          <p:cNvCxnSpPr>
            <a:cxnSpLocks/>
          </p:cNvCxnSpPr>
          <p:nvPr/>
        </p:nvCxnSpPr>
        <p:spPr>
          <a:xfrm>
            <a:off x="2484565" y="2881820"/>
            <a:ext cx="0" cy="4166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489B8FC-6372-44B4-AC55-44C30B13DAED}"/>
              </a:ext>
            </a:extLst>
          </p:cNvPr>
          <p:cNvCxnSpPr>
            <a:cxnSpLocks/>
          </p:cNvCxnSpPr>
          <p:nvPr/>
        </p:nvCxnSpPr>
        <p:spPr>
          <a:xfrm flipH="1">
            <a:off x="2468127" y="3884791"/>
            <a:ext cx="4" cy="3315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87F32-98AA-45A8-B8DE-FDD2A024C698}"/>
              </a:ext>
            </a:extLst>
          </p:cNvPr>
          <p:cNvCxnSpPr>
            <a:cxnSpLocks/>
          </p:cNvCxnSpPr>
          <p:nvPr/>
        </p:nvCxnSpPr>
        <p:spPr>
          <a:xfrm>
            <a:off x="2464863" y="4818280"/>
            <a:ext cx="0" cy="3492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CBE1F5B-C7D0-4188-82F9-6B179F9C69D9}"/>
              </a:ext>
            </a:extLst>
          </p:cNvPr>
          <p:cNvSpPr/>
          <p:nvPr/>
        </p:nvSpPr>
        <p:spPr>
          <a:xfrm>
            <a:off x="6583213" y="1090690"/>
            <a:ext cx="2373287" cy="48503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Convective precipitation ratio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26DB712-91D0-48E8-95DB-6A92CCDF7010}"/>
              </a:ext>
            </a:extLst>
          </p:cNvPr>
          <p:cNvSpPr/>
          <p:nvPr/>
        </p:nvSpPr>
        <p:spPr>
          <a:xfrm>
            <a:off x="4985384" y="2234670"/>
            <a:ext cx="2373287" cy="48503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6-h total precipitation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D51F72C-8AC9-4CEE-BCCF-DB9804FB1305}"/>
              </a:ext>
            </a:extLst>
          </p:cNvPr>
          <p:cNvSpPr/>
          <p:nvPr/>
        </p:nvSpPr>
        <p:spPr>
          <a:xfrm>
            <a:off x="4945633" y="5307665"/>
            <a:ext cx="2384017" cy="48503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700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hPa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wind speed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1D2FAF6-76C2-4967-9900-91E2F546CEE6}"/>
              </a:ext>
            </a:extLst>
          </p:cNvPr>
          <p:cNvSpPr/>
          <p:nvPr/>
        </p:nvSpPr>
        <p:spPr>
          <a:xfrm>
            <a:off x="4973440" y="6080511"/>
            <a:ext cx="2373287" cy="48503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FC27E7C-7812-4155-A877-17082F76C984}"/>
              </a:ext>
            </a:extLst>
          </p:cNvPr>
          <p:cNvSpPr/>
          <p:nvPr/>
        </p:nvSpPr>
        <p:spPr>
          <a:xfrm>
            <a:off x="5020205" y="3013530"/>
            <a:ext cx="2373287" cy="48503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radiation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2E38366-2E73-45E6-BE17-D53C4FD1959F}"/>
              </a:ext>
            </a:extLst>
          </p:cNvPr>
          <p:cNvSpPr/>
          <p:nvPr/>
        </p:nvSpPr>
        <p:spPr>
          <a:xfrm>
            <a:off x="8299149" y="2216840"/>
            <a:ext cx="2373287" cy="48503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6-h total precipitation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9F8E481-F16D-4277-A911-5D58DC9F55A6}"/>
              </a:ext>
            </a:extLst>
          </p:cNvPr>
          <p:cNvCxnSpPr>
            <a:cxnSpLocks/>
          </p:cNvCxnSpPr>
          <p:nvPr/>
        </p:nvCxnSpPr>
        <p:spPr>
          <a:xfrm flipH="1">
            <a:off x="6349974" y="1578041"/>
            <a:ext cx="1523250" cy="6084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88D71E0-722A-426B-B412-F89E22429F20}"/>
              </a:ext>
            </a:extLst>
          </p:cNvPr>
          <p:cNvCxnSpPr>
            <a:cxnSpLocks/>
          </p:cNvCxnSpPr>
          <p:nvPr/>
        </p:nvCxnSpPr>
        <p:spPr>
          <a:xfrm>
            <a:off x="7873224" y="1588597"/>
            <a:ext cx="1418732" cy="5779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543ACA9-2672-4F3D-900D-B83534EEE31D}"/>
              </a:ext>
            </a:extLst>
          </p:cNvPr>
          <p:cNvSpPr txBox="1"/>
          <p:nvPr/>
        </p:nvSpPr>
        <p:spPr>
          <a:xfrm>
            <a:off x="5684981" y="1638564"/>
            <a:ext cx="1217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 0.25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AE2952-002F-4B9F-8911-B5CF7E260305}"/>
              </a:ext>
            </a:extLst>
          </p:cNvPr>
          <p:cNvSpPr txBox="1"/>
          <p:nvPr/>
        </p:nvSpPr>
        <p:spPr>
          <a:xfrm>
            <a:off x="8835235" y="1629649"/>
            <a:ext cx="1193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 0.25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BB4E124-8DBB-45B4-BCBE-E5140CDB3738}"/>
              </a:ext>
            </a:extLst>
          </p:cNvPr>
          <p:cNvSpPr/>
          <p:nvPr/>
        </p:nvSpPr>
        <p:spPr>
          <a:xfrm>
            <a:off x="4956363" y="4570098"/>
            <a:ext cx="2373287" cy="485030"/>
          </a:xfrm>
          <a:prstGeom prst="roundRect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 deviation of filtered orography 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27B2AA9-423E-47B1-818F-E6BA389A3B58}"/>
              </a:ext>
            </a:extLst>
          </p:cNvPr>
          <p:cNvSpPr/>
          <p:nvPr/>
        </p:nvSpPr>
        <p:spPr>
          <a:xfrm>
            <a:off x="4949829" y="3805187"/>
            <a:ext cx="2373287" cy="48503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 solar time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89950EB-A240-48E3-9DD1-29BD8A59BD2B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6188206" y="2730779"/>
            <a:ext cx="18643" cy="2827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A75ACF7-5E96-4976-AEFC-FDEE59DE2CDF}"/>
              </a:ext>
            </a:extLst>
          </p:cNvPr>
          <p:cNvCxnSpPr>
            <a:cxnSpLocks/>
          </p:cNvCxnSpPr>
          <p:nvPr/>
        </p:nvCxnSpPr>
        <p:spPr>
          <a:xfrm>
            <a:off x="6188210" y="3495985"/>
            <a:ext cx="0" cy="2989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09586B8-03C0-4A77-AA7E-2F938FA509D1}"/>
              </a:ext>
            </a:extLst>
          </p:cNvPr>
          <p:cNvCxnSpPr>
            <a:cxnSpLocks/>
          </p:cNvCxnSpPr>
          <p:nvPr/>
        </p:nvCxnSpPr>
        <p:spPr>
          <a:xfrm flipH="1">
            <a:off x="6188210" y="4298261"/>
            <a:ext cx="2" cy="2766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2F2D4CF-6131-4814-8F37-3669E8A26A96}"/>
              </a:ext>
            </a:extLst>
          </p:cNvPr>
          <p:cNvCxnSpPr>
            <a:cxnSpLocks/>
          </p:cNvCxnSpPr>
          <p:nvPr/>
        </p:nvCxnSpPr>
        <p:spPr>
          <a:xfrm flipH="1">
            <a:off x="6188216" y="5057532"/>
            <a:ext cx="2" cy="2766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8E7BD25-F35B-4CEC-8189-DD4FC7BAAABC}"/>
              </a:ext>
            </a:extLst>
          </p:cNvPr>
          <p:cNvCxnSpPr>
            <a:cxnSpLocks/>
          </p:cNvCxnSpPr>
          <p:nvPr/>
        </p:nvCxnSpPr>
        <p:spPr>
          <a:xfrm flipH="1">
            <a:off x="6188214" y="5803889"/>
            <a:ext cx="2" cy="2766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624878A-F19D-41C0-92C9-D47C5AA1CEF1}"/>
              </a:ext>
            </a:extLst>
          </p:cNvPr>
          <p:cNvSpPr/>
          <p:nvPr/>
        </p:nvSpPr>
        <p:spPr>
          <a:xfrm>
            <a:off x="8319094" y="6085225"/>
            <a:ext cx="2373287" cy="48503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CAPE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248215-F688-464E-BCD4-375274AD4DEE}"/>
              </a:ext>
            </a:extLst>
          </p:cNvPr>
          <p:cNvSpPr/>
          <p:nvPr/>
        </p:nvSpPr>
        <p:spPr>
          <a:xfrm>
            <a:off x="8299151" y="2983053"/>
            <a:ext cx="2373287" cy="48503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Solar radiation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73F7526-2F30-4A9F-B038-67D6846B96B6}"/>
              </a:ext>
            </a:extLst>
          </p:cNvPr>
          <p:cNvSpPr/>
          <p:nvPr/>
        </p:nvSpPr>
        <p:spPr>
          <a:xfrm>
            <a:off x="8319090" y="4568016"/>
            <a:ext cx="2373287" cy="48503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 deviation of filtered orography 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F7AF09D-058F-445E-A3C6-D59E49CE5529}"/>
              </a:ext>
            </a:extLst>
          </p:cNvPr>
          <p:cNvSpPr/>
          <p:nvPr/>
        </p:nvSpPr>
        <p:spPr>
          <a:xfrm>
            <a:off x="8319079" y="3777871"/>
            <a:ext cx="2373287" cy="485030"/>
          </a:xfrm>
          <a:prstGeom prst="roundRect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Local solar time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D722D10-EFBB-44CC-B402-ECD625821BCB}"/>
              </a:ext>
            </a:extLst>
          </p:cNvPr>
          <p:cNvCxnSpPr>
            <a:cxnSpLocks/>
          </p:cNvCxnSpPr>
          <p:nvPr/>
        </p:nvCxnSpPr>
        <p:spPr>
          <a:xfrm flipH="1">
            <a:off x="9480956" y="2711203"/>
            <a:ext cx="2" cy="2766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082003F-9DF4-4E3F-91CD-53454541D841}"/>
              </a:ext>
            </a:extLst>
          </p:cNvPr>
          <p:cNvCxnSpPr>
            <a:cxnSpLocks/>
          </p:cNvCxnSpPr>
          <p:nvPr/>
        </p:nvCxnSpPr>
        <p:spPr>
          <a:xfrm>
            <a:off x="9505732" y="3473513"/>
            <a:ext cx="0" cy="2989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F8F6EDB-157F-4AAD-8A14-EAEFB2D3BE96}"/>
              </a:ext>
            </a:extLst>
          </p:cNvPr>
          <p:cNvCxnSpPr>
            <a:cxnSpLocks/>
          </p:cNvCxnSpPr>
          <p:nvPr/>
        </p:nvCxnSpPr>
        <p:spPr>
          <a:xfrm flipH="1">
            <a:off x="9505732" y="4262901"/>
            <a:ext cx="2" cy="2766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6CCD164-8916-44DA-9173-BA62F7BA92CB}"/>
              </a:ext>
            </a:extLst>
          </p:cNvPr>
          <p:cNvCxnSpPr>
            <a:cxnSpLocks/>
          </p:cNvCxnSpPr>
          <p:nvPr/>
        </p:nvCxnSpPr>
        <p:spPr>
          <a:xfrm flipH="1">
            <a:off x="9505734" y="5054909"/>
            <a:ext cx="2" cy="2766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4F4F980-0A3D-412A-B4D0-CD3474C8D8F3}"/>
              </a:ext>
            </a:extLst>
          </p:cNvPr>
          <p:cNvCxnSpPr>
            <a:cxnSpLocks/>
          </p:cNvCxnSpPr>
          <p:nvPr/>
        </p:nvCxnSpPr>
        <p:spPr>
          <a:xfrm flipH="1">
            <a:off x="9505736" y="5809803"/>
            <a:ext cx="2" cy="2766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5E6C84F-72C1-4DF6-A918-0F6AA4064444}"/>
              </a:ext>
            </a:extLst>
          </p:cNvPr>
          <p:cNvCxnSpPr>
            <a:cxnSpLocks/>
          </p:cNvCxnSpPr>
          <p:nvPr/>
        </p:nvCxnSpPr>
        <p:spPr>
          <a:xfrm>
            <a:off x="4973440" y="2987825"/>
            <a:ext cx="2519722" cy="5358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2D717F2-101C-4E29-833B-B322CA221089}"/>
              </a:ext>
            </a:extLst>
          </p:cNvPr>
          <p:cNvCxnSpPr>
            <a:cxnSpLocks/>
          </p:cNvCxnSpPr>
          <p:nvPr/>
        </p:nvCxnSpPr>
        <p:spPr>
          <a:xfrm flipV="1">
            <a:off x="5001564" y="2955741"/>
            <a:ext cx="2503336" cy="5512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E87718C-44BE-4EA2-870E-18AACBC1B33B}"/>
              </a:ext>
            </a:extLst>
          </p:cNvPr>
          <p:cNvCxnSpPr>
            <a:cxnSpLocks/>
          </p:cNvCxnSpPr>
          <p:nvPr/>
        </p:nvCxnSpPr>
        <p:spPr>
          <a:xfrm>
            <a:off x="4863215" y="3772441"/>
            <a:ext cx="2519722" cy="5358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90980D3-2AF6-4EF5-8170-4C25F8AF6DEC}"/>
              </a:ext>
            </a:extLst>
          </p:cNvPr>
          <p:cNvCxnSpPr>
            <a:cxnSpLocks/>
          </p:cNvCxnSpPr>
          <p:nvPr/>
        </p:nvCxnSpPr>
        <p:spPr>
          <a:xfrm flipV="1">
            <a:off x="4891339" y="3740357"/>
            <a:ext cx="2503336" cy="5512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9F9BBCF-252A-4AC7-A937-8EB25EA1A605}"/>
              </a:ext>
            </a:extLst>
          </p:cNvPr>
          <p:cNvCxnSpPr>
            <a:cxnSpLocks/>
          </p:cNvCxnSpPr>
          <p:nvPr/>
        </p:nvCxnSpPr>
        <p:spPr>
          <a:xfrm>
            <a:off x="8232188" y="4550377"/>
            <a:ext cx="2519722" cy="5358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779E6B8-755E-451B-9A54-4FADF633E657}"/>
              </a:ext>
            </a:extLst>
          </p:cNvPr>
          <p:cNvCxnSpPr>
            <a:cxnSpLocks/>
          </p:cNvCxnSpPr>
          <p:nvPr/>
        </p:nvCxnSpPr>
        <p:spPr>
          <a:xfrm flipV="1">
            <a:off x="8260312" y="4518293"/>
            <a:ext cx="2503336" cy="5512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B12F6F9B-9D98-435A-BB07-3B9669C81E3C}"/>
              </a:ext>
            </a:extLst>
          </p:cNvPr>
          <p:cNvSpPr/>
          <p:nvPr/>
        </p:nvSpPr>
        <p:spPr>
          <a:xfrm>
            <a:off x="806285" y="545325"/>
            <a:ext cx="3209533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softEdge rad="31750"/>
          </a:effec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ecPoint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Rainfall 12-h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3DE165C6-B524-4233-AA4F-64A1C950ADFD}"/>
              </a:ext>
            </a:extLst>
          </p:cNvPr>
          <p:cNvSpPr/>
          <p:nvPr/>
        </p:nvSpPr>
        <p:spPr>
          <a:xfrm>
            <a:off x="6354218" y="511004"/>
            <a:ext cx="3038011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softEdge rad="31750"/>
          </a:effec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ecPoint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Rainfall 6-h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F5960E-D547-4BF8-9224-BF65A5876169}"/>
              </a:ext>
            </a:extLst>
          </p:cNvPr>
          <p:cNvSpPr txBox="1"/>
          <p:nvPr/>
        </p:nvSpPr>
        <p:spPr>
          <a:xfrm>
            <a:off x="9853940" y="129090"/>
            <a:ext cx="2196977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PREDICTORS 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1D8FDF7-8D93-443A-AB8F-2D691C3718C5}"/>
              </a:ext>
            </a:extLst>
          </p:cNvPr>
          <p:cNvSpPr/>
          <p:nvPr/>
        </p:nvSpPr>
        <p:spPr>
          <a:xfrm>
            <a:off x="8319094" y="5334154"/>
            <a:ext cx="2384017" cy="48503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700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hPa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wind speed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332BFB9-063A-4239-A297-749BEE976656}"/>
              </a:ext>
            </a:extLst>
          </p:cNvPr>
          <p:cNvSpPr/>
          <p:nvPr/>
        </p:nvSpPr>
        <p:spPr>
          <a:xfrm>
            <a:off x="1292555" y="3335349"/>
            <a:ext cx="2384017" cy="48503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700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hPa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wind speed</a:t>
            </a: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A9A8C18B-9717-4EA2-9222-4E4347D5C0F3}"/>
              </a:ext>
            </a:extLst>
          </p:cNvPr>
          <p:cNvSpPr/>
          <p:nvPr/>
        </p:nvSpPr>
        <p:spPr>
          <a:xfrm>
            <a:off x="4555607" y="982327"/>
            <a:ext cx="170942" cy="556367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3EAB461-6C42-4BE7-9DA8-CB87AADE56AA}"/>
              </a:ext>
            </a:extLst>
          </p:cNvPr>
          <p:cNvSpPr txBox="1"/>
          <p:nvPr/>
        </p:nvSpPr>
        <p:spPr>
          <a:xfrm>
            <a:off x="4079880" y="919047"/>
            <a:ext cx="553998" cy="362346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DECISION TREE</a:t>
            </a:r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724308E3-22D5-48DD-9A8F-DE26BABA250B}"/>
              </a:ext>
            </a:extLst>
          </p:cNvPr>
          <p:cNvSpPr/>
          <p:nvPr/>
        </p:nvSpPr>
        <p:spPr>
          <a:xfrm>
            <a:off x="11269492" y="1157181"/>
            <a:ext cx="379379" cy="364610"/>
          </a:xfrm>
          <a:prstGeom prst="flowChartConnector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65" name="Flowchart: Connector 64">
            <a:extLst>
              <a:ext uri="{FF2B5EF4-FFF2-40B4-BE49-F238E27FC236}">
                <a16:creationId xmlns:a16="http://schemas.microsoft.com/office/drawing/2014/main" id="{23A1441D-B1A5-4A90-9FD0-F1F637A2CF06}"/>
              </a:ext>
            </a:extLst>
          </p:cNvPr>
          <p:cNvSpPr/>
          <p:nvPr/>
        </p:nvSpPr>
        <p:spPr>
          <a:xfrm>
            <a:off x="11285368" y="5360508"/>
            <a:ext cx="379379" cy="347278"/>
          </a:xfrm>
          <a:prstGeom prst="flowChartConnector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66" name="Flowchart: Connector 65">
            <a:extLst>
              <a:ext uri="{FF2B5EF4-FFF2-40B4-BE49-F238E27FC236}">
                <a16:creationId xmlns:a16="http://schemas.microsoft.com/office/drawing/2014/main" id="{46A27792-AF52-491C-8FDF-FC7868556F9F}"/>
              </a:ext>
            </a:extLst>
          </p:cNvPr>
          <p:cNvSpPr/>
          <p:nvPr/>
        </p:nvSpPr>
        <p:spPr>
          <a:xfrm>
            <a:off x="11269492" y="4621571"/>
            <a:ext cx="379379" cy="364610"/>
          </a:xfrm>
          <a:prstGeom prst="flowChartConnector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67" name="Flowchart: Connector 66">
            <a:extLst>
              <a:ext uri="{FF2B5EF4-FFF2-40B4-BE49-F238E27FC236}">
                <a16:creationId xmlns:a16="http://schemas.microsoft.com/office/drawing/2014/main" id="{BA1A20AA-BCED-43DE-945F-7AFAB53CF1C9}"/>
              </a:ext>
            </a:extLst>
          </p:cNvPr>
          <p:cNvSpPr/>
          <p:nvPr/>
        </p:nvSpPr>
        <p:spPr>
          <a:xfrm>
            <a:off x="11269492" y="3874777"/>
            <a:ext cx="379379" cy="364610"/>
          </a:xfrm>
          <a:prstGeom prst="flowChartConnector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68" name="Flowchart: Connector 67">
            <a:extLst>
              <a:ext uri="{FF2B5EF4-FFF2-40B4-BE49-F238E27FC236}">
                <a16:creationId xmlns:a16="http://schemas.microsoft.com/office/drawing/2014/main" id="{616C3EC6-FC89-4B07-BF91-1D692369E92D}"/>
              </a:ext>
            </a:extLst>
          </p:cNvPr>
          <p:cNvSpPr/>
          <p:nvPr/>
        </p:nvSpPr>
        <p:spPr>
          <a:xfrm>
            <a:off x="11269491" y="3059141"/>
            <a:ext cx="379379" cy="364610"/>
          </a:xfrm>
          <a:prstGeom prst="flowChartConnector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71" name="Flowchart: Connector 70">
            <a:extLst>
              <a:ext uri="{FF2B5EF4-FFF2-40B4-BE49-F238E27FC236}">
                <a16:creationId xmlns:a16="http://schemas.microsoft.com/office/drawing/2014/main" id="{2BE71BE7-6E5F-4B51-AD8B-F61FF939FF28}"/>
              </a:ext>
            </a:extLst>
          </p:cNvPr>
          <p:cNvSpPr/>
          <p:nvPr/>
        </p:nvSpPr>
        <p:spPr>
          <a:xfrm>
            <a:off x="11269492" y="2124625"/>
            <a:ext cx="379379" cy="364610"/>
          </a:xfrm>
          <a:prstGeom prst="flowChartConnector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72" name="Flowchart: Connector 71">
            <a:extLst>
              <a:ext uri="{FF2B5EF4-FFF2-40B4-BE49-F238E27FC236}">
                <a16:creationId xmlns:a16="http://schemas.microsoft.com/office/drawing/2014/main" id="{92B50569-4BE8-4CFD-872E-518AB29EA6A5}"/>
              </a:ext>
            </a:extLst>
          </p:cNvPr>
          <p:cNvSpPr/>
          <p:nvPr/>
        </p:nvSpPr>
        <p:spPr>
          <a:xfrm>
            <a:off x="11304413" y="6125950"/>
            <a:ext cx="379379" cy="364610"/>
          </a:xfrm>
          <a:prstGeom prst="flowChartConnector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52A7A3E-1344-4C70-8F86-EB9A90AE210B}"/>
              </a:ext>
            </a:extLst>
          </p:cNvPr>
          <p:cNvSpPr txBox="1"/>
          <p:nvPr/>
        </p:nvSpPr>
        <p:spPr>
          <a:xfrm>
            <a:off x="4891339" y="377207"/>
            <a:ext cx="237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0000"/>
                </a:solidFill>
                <a:latin typeface="Arial"/>
              </a:rPr>
              <a:t>MISTRAL PROJECT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28BB9DD-71CB-4CBC-AC75-473D5E598C3F}"/>
              </a:ext>
            </a:extLst>
          </p:cNvPr>
          <p:cNvSpPr/>
          <p:nvPr/>
        </p:nvSpPr>
        <p:spPr>
          <a:xfrm>
            <a:off x="2102177" y="6308255"/>
            <a:ext cx="1536569" cy="216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455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E9D5A-459D-4F4C-8E7C-6577FFEE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407" y="281536"/>
            <a:ext cx="4789496" cy="369332"/>
          </a:xfrm>
        </p:spPr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Case study: 28</a:t>
            </a:r>
            <a:r>
              <a:rPr lang="en-GB" b="1" baseline="30000" dirty="0">
                <a:latin typeface="Abadi" panose="020B0604020104020204" pitchFamily="34" charset="0"/>
              </a:rPr>
              <a:t>th</a:t>
            </a:r>
            <a:r>
              <a:rPr lang="en-GB" b="1" dirty="0">
                <a:latin typeface="Abadi" panose="020B0604020104020204" pitchFamily="34" charset="0"/>
              </a:rPr>
              <a:t> May 2019 18 UTC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A9DA25-FC6D-4737-A37D-687B7B63FFC7}"/>
              </a:ext>
            </a:extLst>
          </p:cNvPr>
          <p:cNvSpPr txBox="1"/>
          <p:nvPr/>
        </p:nvSpPr>
        <p:spPr>
          <a:xfrm>
            <a:off x="6680922" y="416207"/>
            <a:ext cx="403275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95</a:t>
            </a:r>
            <a:r>
              <a:rPr kumimoji="0" lang="en-GB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percentile ECMWF ENS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total precipitation in 6h (in mm)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DA4F42-CD51-4447-9A62-343CE31C8B01}"/>
              </a:ext>
            </a:extLst>
          </p:cNvPr>
          <p:cNvSpPr txBox="1"/>
          <p:nvPr/>
        </p:nvSpPr>
        <p:spPr>
          <a:xfrm>
            <a:off x="1779734" y="799250"/>
            <a:ext cx="2273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OBSERVATIONS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3C590F-2BDC-44EF-8D65-ED116AABFA20}"/>
              </a:ext>
            </a:extLst>
          </p:cNvPr>
          <p:cNvSpPr txBox="1"/>
          <p:nvPr/>
        </p:nvSpPr>
        <p:spPr>
          <a:xfrm>
            <a:off x="6515666" y="405382"/>
            <a:ext cx="403275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95</a:t>
            </a:r>
            <a:r>
              <a:rPr kumimoji="0" lang="en-GB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percentile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ecPoint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Rainfall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total precipitation in 6h (in mm)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75BAF7-E52C-471A-938F-B14EEA827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43"/>
          <a:stretch/>
        </p:blipFill>
        <p:spPr>
          <a:xfrm>
            <a:off x="6094412" y="1116163"/>
            <a:ext cx="5426798" cy="55964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87C5B9-3EE0-43D6-9810-BDD2F215F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7" y="1116163"/>
            <a:ext cx="5266548" cy="54603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C6A938-BACF-4185-9346-4C7EBB6234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79"/>
          <a:stretch/>
        </p:blipFill>
        <p:spPr>
          <a:xfrm>
            <a:off x="6177041" y="1082013"/>
            <a:ext cx="5426796" cy="563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5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10CFF-5333-4698-9974-610E40C366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B0B0F-E794-1244-9699-107C60B9C23A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64E8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A27623-672C-4F20-9245-B3EBA3030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692" y="236138"/>
            <a:ext cx="4883219" cy="369332"/>
          </a:xfrm>
        </p:spPr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Case study: 28</a:t>
            </a:r>
            <a:r>
              <a:rPr lang="en-GB" b="1" baseline="30000" dirty="0">
                <a:latin typeface="Abadi" panose="020B0604020104020204" pitchFamily="34" charset="0"/>
              </a:rPr>
              <a:t>th</a:t>
            </a:r>
            <a:r>
              <a:rPr lang="en-GB" b="1" dirty="0">
                <a:latin typeface="Abadi" panose="020B0604020104020204" pitchFamily="34" charset="0"/>
              </a:rPr>
              <a:t> May 2019 18 UTC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F16EC-ECBF-4D9E-9415-C3FA73C117B1}"/>
              </a:ext>
            </a:extLst>
          </p:cNvPr>
          <p:cNvSpPr txBox="1"/>
          <p:nvPr/>
        </p:nvSpPr>
        <p:spPr>
          <a:xfrm>
            <a:off x="6680651" y="462657"/>
            <a:ext cx="4011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Probabilities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ECMWF ENS total precipitation &gt; 30 mm/6h (in %)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317A39-5AB1-43D4-BC42-3BA97AECBF13}"/>
              </a:ext>
            </a:extLst>
          </p:cNvPr>
          <p:cNvSpPr txBox="1"/>
          <p:nvPr/>
        </p:nvSpPr>
        <p:spPr>
          <a:xfrm>
            <a:off x="2010032" y="819118"/>
            <a:ext cx="2273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OBSERVATIONS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A1EBCE-DA00-4DB8-AFFE-AE63B8C61CB6}"/>
              </a:ext>
            </a:extLst>
          </p:cNvPr>
          <p:cNvSpPr txBox="1"/>
          <p:nvPr/>
        </p:nvSpPr>
        <p:spPr>
          <a:xfrm>
            <a:off x="6513944" y="511342"/>
            <a:ext cx="434523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Probabilities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ecPoint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Rainfall total precipitation &gt; 30 mm/6h (in %)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09EF10-327F-4D0A-BE02-E15D709C2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17"/>
          <a:stretch/>
        </p:blipFill>
        <p:spPr>
          <a:xfrm>
            <a:off x="6281964" y="1173654"/>
            <a:ext cx="5417466" cy="55305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6EE109-0E81-4AFA-B9ED-010ECA6DF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17" y="1161561"/>
            <a:ext cx="5266550" cy="54603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BB9794-5C0E-4637-85E7-68B7C7706D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03"/>
          <a:stretch/>
        </p:blipFill>
        <p:spPr>
          <a:xfrm>
            <a:off x="6395784" y="1161561"/>
            <a:ext cx="5303646" cy="54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8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733EA-CACC-4D71-A6AB-F4204194C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480590"/>
            <a:ext cx="10029600" cy="369332"/>
          </a:xfrm>
        </p:spPr>
        <p:txBody>
          <a:bodyPr/>
          <a:lstStyle/>
          <a:p>
            <a:r>
              <a:rPr lang="en-GB" sz="2800" dirty="0"/>
              <a:t>HIGLANDER and ECMWF (activities 4.1 and 4.3)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99084-7AF0-4BD2-993B-1BCAE36958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92916" y="6386376"/>
            <a:ext cx="2159224" cy="231179"/>
          </a:xfrm>
        </p:spPr>
        <p:txBody>
          <a:bodyPr/>
          <a:lstStyle/>
          <a:p>
            <a:fld id="{E4AB80EA-DB86-D849-B86F-15DAF31F047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C537B67-A2BE-4327-BCAB-7A02AB91F35D}"/>
              </a:ext>
            </a:extLst>
          </p:cNvPr>
          <p:cNvSpPr/>
          <p:nvPr/>
        </p:nvSpPr>
        <p:spPr>
          <a:xfrm>
            <a:off x="4633367" y="1535425"/>
            <a:ext cx="2465018" cy="889264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/>
              <a:t>ecPoint</a:t>
            </a:r>
            <a:endParaRPr lang="en-GB" sz="36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BE85303-C1AB-4A57-94F8-DAF6798DC865}"/>
              </a:ext>
            </a:extLst>
          </p:cNvPr>
          <p:cNvCxnSpPr>
            <a:cxnSpLocks/>
          </p:cNvCxnSpPr>
          <p:nvPr/>
        </p:nvCxnSpPr>
        <p:spPr>
          <a:xfrm flipV="1">
            <a:off x="7098385" y="1584180"/>
            <a:ext cx="544946" cy="2573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1E57E5-B087-473C-BA4C-7AE1E16AF655}"/>
              </a:ext>
            </a:extLst>
          </p:cNvPr>
          <p:cNvCxnSpPr>
            <a:cxnSpLocks/>
          </p:cNvCxnSpPr>
          <p:nvPr/>
        </p:nvCxnSpPr>
        <p:spPr>
          <a:xfrm>
            <a:off x="7098385" y="2110761"/>
            <a:ext cx="544946" cy="2770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B362561-7524-4229-BBED-55CEDA275526}"/>
              </a:ext>
            </a:extLst>
          </p:cNvPr>
          <p:cNvSpPr txBox="1"/>
          <p:nvPr/>
        </p:nvSpPr>
        <p:spPr>
          <a:xfrm>
            <a:off x="7643331" y="2324543"/>
            <a:ext cx="298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2m Temperature: </a:t>
            </a:r>
          </a:p>
          <a:p>
            <a:r>
              <a:rPr lang="en-GB" sz="2000" dirty="0"/>
              <a:t>Daily - options: fixed times, max, min, mean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1E0929-BCAF-4237-A6E3-2B90E8545DB6}"/>
              </a:ext>
            </a:extLst>
          </p:cNvPr>
          <p:cNvSpPr txBox="1"/>
          <p:nvPr/>
        </p:nvSpPr>
        <p:spPr>
          <a:xfrm>
            <a:off x="7707986" y="1230237"/>
            <a:ext cx="291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Rainfall: </a:t>
            </a:r>
            <a:endParaRPr lang="en-GB" sz="2000" dirty="0"/>
          </a:p>
          <a:p>
            <a:r>
              <a:rPr lang="en-GB" sz="2000" dirty="0"/>
              <a:t>24h (optionally 6h, 12h)</a:t>
            </a: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F8FC00B7-A51B-44B2-8BD3-415646809454}"/>
              </a:ext>
            </a:extLst>
          </p:cNvPr>
          <p:cNvSpPr/>
          <p:nvPr/>
        </p:nvSpPr>
        <p:spPr>
          <a:xfrm>
            <a:off x="5608157" y="2553996"/>
            <a:ext cx="581891" cy="71552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95E784E2-4010-4289-A0C2-416F5D270E77}"/>
              </a:ext>
            </a:extLst>
          </p:cNvPr>
          <p:cNvSpPr/>
          <p:nvPr/>
        </p:nvSpPr>
        <p:spPr>
          <a:xfrm rot="2434107">
            <a:off x="5212910" y="3102268"/>
            <a:ext cx="508001" cy="73573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B4A73F1C-3E9B-4D44-8612-8739C6B85FFB}"/>
              </a:ext>
            </a:extLst>
          </p:cNvPr>
          <p:cNvSpPr/>
          <p:nvPr/>
        </p:nvSpPr>
        <p:spPr>
          <a:xfrm rot="19076079">
            <a:off x="6084692" y="3100907"/>
            <a:ext cx="508001" cy="73573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F9A1459-3902-45EC-B603-1B7ADF88EDA3}"/>
              </a:ext>
            </a:extLst>
          </p:cNvPr>
          <p:cNvSpPr/>
          <p:nvPr/>
        </p:nvSpPr>
        <p:spPr>
          <a:xfrm>
            <a:off x="427817" y="3829788"/>
            <a:ext cx="5297838" cy="238462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ERA-5 reanalysis (4.1)</a:t>
            </a:r>
          </a:p>
          <a:p>
            <a:pPr marL="285750" indent="-285750">
              <a:buFontTx/>
              <a:buChar char="-"/>
            </a:pPr>
            <a:r>
              <a:rPr lang="en-GB" dirty="0"/>
              <a:t>For 68+ years of data (1950 onwards)</a:t>
            </a:r>
          </a:p>
          <a:p>
            <a:pPr marL="285750" indent="-285750">
              <a:buFontTx/>
              <a:buChar char="-"/>
            </a:pPr>
            <a:r>
              <a:rPr lang="en-GB" dirty="0"/>
              <a:t>Apply to “Deterministic” reanalyses</a:t>
            </a:r>
          </a:p>
          <a:p>
            <a:pPr marL="285750" indent="-285750">
              <a:buFontTx/>
              <a:buChar char="-"/>
            </a:pPr>
            <a:r>
              <a:rPr lang="en-GB" dirty="0"/>
              <a:t>Optionally: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Use 10 EDA runs for enhanced uncertainty estimates (up to 18h) ?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Blend with COSMO-CLM output 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1051CE3-53CA-49F7-B337-479F9F7FCB65}"/>
              </a:ext>
            </a:extLst>
          </p:cNvPr>
          <p:cNvSpPr/>
          <p:nvPr/>
        </p:nvSpPr>
        <p:spPr>
          <a:xfrm>
            <a:off x="6137754" y="4028643"/>
            <a:ext cx="5857728" cy="178246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 dirty="0"/>
              <a:t>ECMWF Sub-seasonal forecasts (4.3)</a:t>
            </a:r>
          </a:p>
          <a:p>
            <a:pPr algn="ctr"/>
            <a:r>
              <a:rPr lang="en-GB" sz="2000" dirty="0"/>
              <a:t>Days 15-30, optionally also 10-15 and 30-45</a:t>
            </a:r>
          </a:p>
          <a:p>
            <a:pPr algn="ctr"/>
            <a:r>
              <a:rPr lang="en-GB" sz="2000" dirty="0"/>
              <a:t>(note that days 30-45 generally have very low skill)</a:t>
            </a:r>
          </a:p>
        </p:txBody>
      </p:sp>
    </p:spTree>
    <p:extLst>
      <p:ext uri="{BB962C8B-B14F-4D97-AF65-F5344CB8AC3E}">
        <p14:creationId xmlns:p14="http://schemas.microsoft.com/office/powerpoint/2010/main" val="4004540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3B8DF-F204-48E6-A8D5-EF3594F4E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75334"/>
            <a:ext cx="10029600" cy="369332"/>
          </a:xfrm>
        </p:spPr>
        <p:txBody>
          <a:bodyPr/>
          <a:lstStyle/>
          <a:p>
            <a:r>
              <a:rPr lang="en-GB" b="1" dirty="0"/>
              <a:t>Benefits of ecPoint for HIGHLANDER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8A35C-99C8-4D7C-905D-E8FD6BCDCF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79999" y="771243"/>
            <a:ext cx="10559227" cy="5357708"/>
          </a:xfrm>
        </p:spPr>
        <p:txBody>
          <a:bodyPr/>
          <a:lstStyle/>
          <a:p>
            <a:r>
              <a:rPr lang="en-GB" b="1" i="1" dirty="0"/>
              <a:t>Much more (statistically) reliable representation of 2m temperature and rainfall accumulations</a:t>
            </a:r>
          </a:p>
          <a:p>
            <a:pPr lvl="1"/>
            <a:r>
              <a:rPr lang="en-GB" dirty="0"/>
              <a:t>This means the frequency of occurrence of certain events in the extended range forecasts and the re-analyses will generally match the frequency of occurrence in observations</a:t>
            </a:r>
          </a:p>
          <a:p>
            <a:pPr lvl="1"/>
            <a:r>
              <a:rPr lang="en-GB" dirty="0"/>
              <a:t>When ecPoint is not used this matching is much worse</a:t>
            </a:r>
          </a:p>
          <a:p>
            <a:pPr lvl="1"/>
            <a:r>
              <a:rPr lang="en-GB" dirty="0"/>
              <a:t>ecPoint “</a:t>
            </a:r>
            <a:r>
              <a:rPr lang="en-GB" b="1" dirty="0"/>
              <a:t>added value</a:t>
            </a:r>
            <a:r>
              <a:rPr lang="en-GB" dirty="0"/>
              <a:t>” is envisaged to be greatest for the following classes:</a:t>
            </a:r>
          </a:p>
          <a:p>
            <a:pPr lvl="2"/>
            <a:r>
              <a:rPr lang="en-GB" u="sng" dirty="0"/>
              <a:t>Heavy rainfall </a:t>
            </a:r>
            <a:r>
              <a:rPr lang="en-GB" dirty="0"/>
              <a:t>events (amounts normally badly underestimated)</a:t>
            </a:r>
          </a:p>
          <a:p>
            <a:pPr lvl="2"/>
            <a:r>
              <a:rPr lang="en-GB" u="sng" dirty="0"/>
              <a:t>Dry days </a:t>
            </a:r>
            <a:r>
              <a:rPr lang="en-GB" dirty="0"/>
              <a:t>(frequency normally significantly underestimated)</a:t>
            </a:r>
          </a:p>
          <a:p>
            <a:pPr lvl="2"/>
            <a:r>
              <a:rPr lang="en-GB" u="sng" dirty="0"/>
              <a:t>Extreme temperatures </a:t>
            </a:r>
            <a:r>
              <a:rPr lang="en-GB" dirty="0"/>
              <a:t>(normally represented as cooler than observed)</a:t>
            </a:r>
          </a:p>
          <a:p>
            <a:pPr lvl="2"/>
            <a:r>
              <a:rPr lang="en-GB" u="sng" dirty="0"/>
              <a:t>Impacts of built-up areas on temperature </a:t>
            </a:r>
            <a:r>
              <a:rPr lang="en-GB" dirty="0"/>
              <a:t>(not captured at all in raw model output)</a:t>
            </a:r>
          </a:p>
          <a:p>
            <a:pPr lvl="2"/>
            <a:r>
              <a:rPr lang="en-GB" u="sng" dirty="0"/>
              <a:t>Differences in temperatures between forested and crop-covered regions </a:t>
            </a:r>
            <a:r>
              <a:rPr lang="en-GB" dirty="0"/>
              <a:t>(can be improved)</a:t>
            </a:r>
          </a:p>
          <a:p>
            <a:pPr lvl="2"/>
            <a:r>
              <a:rPr lang="en-GB" u="sng" dirty="0"/>
              <a:t>Differences in rainfall between topographically complex and flat regions should improve</a:t>
            </a:r>
          </a:p>
          <a:p>
            <a:r>
              <a:rPr lang="en-GB" b="1" i="1" dirty="0"/>
              <a:t>We cannot however deliver “miracles” in extended range forecasting!</a:t>
            </a:r>
          </a:p>
          <a:p>
            <a:pPr lvl="1"/>
            <a:r>
              <a:rPr lang="en-GB" dirty="0"/>
              <a:t>If the weather patterns delivered by the extended range forecasts are fundamentally wrong, it is very difficult to improve those</a:t>
            </a:r>
          </a:p>
          <a:p>
            <a:pPr lvl="1"/>
            <a:r>
              <a:rPr lang="en-GB" dirty="0"/>
              <a:t>Expectations have to be realistic!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A1CC4-CB40-4316-831C-11792DC31B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DA384-F4F1-4E1A-BEEB-9783F6CA55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820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733EA-CACC-4D71-A6AB-F4204194C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582" y="425205"/>
            <a:ext cx="10029600" cy="369332"/>
          </a:xfrm>
        </p:spPr>
        <p:txBody>
          <a:bodyPr/>
          <a:lstStyle/>
          <a:p>
            <a:r>
              <a:rPr lang="en-GB" sz="2800" b="1" dirty="0"/>
              <a:t>MISTRAL overlap: what can be re-used in HIGHLANDER?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99084-7AF0-4BD2-993B-1BCAE36958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B80EA-DB86-D849-B86F-15DAF31F047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33412-3D05-4095-85D2-9B3DB10F35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CE8E58-242C-4380-BFE1-B37D6A5F08A1}"/>
              </a:ext>
            </a:extLst>
          </p:cNvPr>
          <p:cNvSpPr/>
          <p:nvPr/>
        </p:nvSpPr>
        <p:spPr>
          <a:xfrm>
            <a:off x="886691" y="1459304"/>
            <a:ext cx="5449454" cy="124690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000" b="1" dirty="0">
                <a:solidFill>
                  <a:schemeClr val="tx1"/>
                </a:solidFill>
              </a:rPr>
              <a:t>1. </a:t>
            </a:r>
            <a:r>
              <a:rPr lang="en-GB" sz="2000" dirty="0" err="1">
                <a:solidFill>
                  <a:schemeClr val="tx1"/>
                </a:solidFill>
              </a:rPr>
              <a:t>ecPoint</a:t>
            </a:r>
            <a:r>
              <a:rPr lang="en-GB" sz="2000" dirty="0">
                <a:solidFill>
                  <a:schemeClr val="tx1"/>
                </a:solidFill>
              </a:rPr>
              <a:t> Rainfall 12-h already operational and 6-h already developed in MISTRAL for Medium-Range Forecast (0-10 days).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BB9CE2-47E2-4581-A7AF-09A4C504B07D}"/>
              </a:ext>
            </a:extLst>
          </p:cNvPr>
          <p:cNvSpPr/>
          <p:nvPr/>
        </p:nvSpPr>
        <p:spPr>
          <a:xfrm>
            <a:off x="7942884" y="1376175"/>
            <a:ext cx="3279298" cy="133003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Calibration software developed and open source, can be used in HIGHLANDER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31E680-3630-4CBD-9E13-E0F85532FE29}"/>
              </a:ext>
            </a:extLst>
          </p:cNvPr>
          <p:cNvSpPr/>
          <p:nvPr/>
        </p:nvSpPr>
        <p:spPr>
          <a:xfrm>
            <a:off x="886691" y="3796146"/>
            <a:ext cx="5449454" cy="124690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000" b="1" dirty="0">
                <a:solidFill>
                  <a:schemeClr val="tx1"/>
                </a:solidFill>
              </a:rPr>
              <a:t>2. </a:t>
            </a:r>
            <a:r>
              <a:rPr lang="en-GB" sz="2000" dirty="0" err="1">
                <a:solidFill>
                  <a:schemeClr val="tx1"/>
                </a:solidFill>
              </a:rPr>
              <a:t>Ecflow</a:t>
            </a:r>
            <a:r>
              <a:rPr lang="en-GB" sz="2000" dirty="0">
                <a:solidFill>
                  <a:schemeClr val="tx1"/>
                </a:solidFill>
              </a:rPr>
              <a:t> suite for Medium-Range Forecast already migrated from ECMWF to CINECA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96F6F4-3230-452E-A2ED-9C0E4B1157E5}"/>
              </a:ext>
            </a:extLst>
          </p:cNvPr>
          <p:cNvSpPr/>
          <p:nvPr/>
        </p:nvSpPr>
        <p:spPr>
          <a:xfrm>
            <a:off x="7942688" y="3380378"/>
            <a:ext cx="3359445" cy="207844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 development of the new suites with the ERA-5 and sub-seasonal post-processing will be based on the one already implemented in CINECA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B838C58-2B11-413C-9D91-23FEC7DC054B}"/>
              </a:ext>
            </a:extLst>
          </p:cNvPr>
          <p:cNvSpPr/>
          <p:nvPr/>
        </p:nvSpPr>
        <p:spPr>
          <a:xfrm>
            <a:off x="6476011" y="1791813"/>
            <a:ext cx="1328716" cy="53570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0C7288C-4C58-4246-9B9D-EDBE170EC97E}"/>
              </a:ext>
            </a:extLst>
          </p:cNvPr>
          <p:cNvSpPr/>
          <p:nvPr/>
        </p:nvSpPr>
        <p:spPr>
          <a:xfrm>
            <a:off x="6476011" y="4110183"/>
            <a:ext cx="1328716" cy="53570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241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345" y="544666"/>
            <a:ext cx="9078255" cy="369332"/>
          </a:xfrm>
        </p:spPr>
        <p:txBody>
          <a:bodyPr/>
          <a:lstStyle/>
          <a:p>
            <a:r>
              <a:rPr lang="en-US" sz="4000" b="1" dirty="0"/>
              <a:t>INDEX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951345" y="1708226"/>
            <a:ext cx="10123055" cy="4986000"/>
          </a:xfrm>
        </p:spPr>
        <p:txBody>
          <a:bodyPr/>
          <a:lstStyle/>
          <a:p>
            <a:r>
              <a:rPr lang="en-US" sz="3200" dirty="0"/>
              <a:t> </a:t>
            </a:r>
            <a:r>
              <a:rPr lang="en-US" sz="2800" dirty="0"/>
              <a:t>Introduction to ERA-5</a:t>
            </a:r>
          </a:p>
          <a:p>
            <a:endParaRPr lang="en-US" sz="2800" dirty="0"/>
          </a:p>
          <a:p>
            <a:r>
              <a:rPr lang="en-US" sz="2800" dirty="0"/>
              <a:t> Introduction to ECMWF Sub-seasonal forecasts</a:t>
            </a:r>
          </a:p>
          <a:p>
            <a:endParaRPr lang="en-US" sz="2800" dirty="0"/>
          </a:p>
          <a:p>
            <a:r>
              <a:rPr lang="en-US" sz="2800" dirty="0"/>
              <a:t> What is ecPoint?</a:t>
            </a:r>
          </a:p>
          <a:p>
            <a:pPr>
              <a:spcBef>
                <a:spcPts val="0"/>
              </a:spcBef>
            </a:pP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sz="2800" dirty="0"/>
              <a:t> Benefits of ecPoint for HIGHLANDER, and overlap with MISTRAL (what can we re-use?)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02372" y="6326546"/>
            <a:ext cx="4053639" cy="230657"/>
          </a:xfrm>
        </p:spPr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BE964-8039-4DDA-9070-0758FCC9B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527" y="360000"/>
            <a:ext cx="9540073" cy="369332"/>
          </a:xfrm>
        </p:spPr>
        <p:txBody>
          <a:bodyPr/>
          <a:lstStyle/>
          <a:p>
            <a:r>
              <a:rPr lang="en-GB" dirty="0"/>
              <a:t>Introduction to ERA-5 reanalysis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9721E9-F642-4EF3-9CCC-73A054712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1" t="26152" r="3754" b="11721"/>
          <a:stretch/>
        </p:blipFill>
        <p:spPr>
          <a:xfrm>
            <a:off x="878006" y="1887716"/>
            <a:ext cx="6058503" cy="424095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BB4043-821C-47FB-B44D-4320447D3C7C}"/>
              </a:ext>
            </a:extLst>
          </p:cNvPr>
          <p:cNvSpPr/>
          <p:nvPr/>
        </p:nvSpPr>
        <p:spPr>
          <a:xfrm>
            <a:off x="7458982" y="579133"/>
            <a:ext cx="43266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Arial" panose="020B0604020202020204" pitchFamily="34" charset="0"/>
              </a:rPr>
              <a:t>Complete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: combining vast amounts of observations into (global) fields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Arial" panose="020B0604020202020204" pitchFamily="34" charset="0"/>
              </a:rPr>
              <a:t>Consistent: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 use the same physical model  and DA system throughout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Arial" panose="020B0604020202020204" pitchFamily="34" charset="0"/>
              </a:rPr>
              <a:t>Convenient: </a:t>
            </a:r>
            <a:r>
              <a:rPr lang="en-GB" dirty="0">
                <a:latin typeface="Arial" panose="020B0604020202020204" pitchFamily="34" charset="0"/>
              </a:rPr>
              <a:t>“maps without gaps”, always available in the same way</a:t>
            </a:r>
            <a:endParaRPr lang="en-GB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563160-4DE4-4124-9F9C-D39EF1D75BEE}"/>
              </a:ext>
            </a:extLst>
          </p:cNvPr>
          <p:cNvSpPr/>
          <p:nvPr/>
        </p:nvSpPr>
        <p:spPr>
          <a:xfrm>
            <a:off x="738908" y="1036325"/>
            <a:ext cx="66109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900" b="1" dirty="0">
                <a:solidFill>
                  <a:srgbClr val="C00000"/>
                </a:solidFill>
                <a:latin typeface="Arial" panose="020B0604020202020204" pitchFamily="34" charset="0"/>
              </a:rPr>
              <a:t>Reanalyses offer a detailed overview of the past Earth’s climate even if direct observations are sparse</a:t>
            </a:r>
            <a:endParaRPr lang="en-GB" sz="1900" b="1" dirty="0"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E46DC5-17E6-47FC-B240-5CC22F145BC4}"/>
              </a:ext>
            </a:extLst>
          </p:cNvPr>
          <p:cNvSpPr/>
          <p:nvPr/>
        </p:nvSpPr>
        <p:spPr>
          <a:xfrm>
            <a:off x="7458982" y="2909980"/>
            <a:ext cx="43266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C00000"/>
                </a:solidFill>
                <a:latin typeface="Arial" panose="020B0604020202020204" pitchFamily="34" charset="0"/>
              </a:rPr>
              <a:t>However</a:t>
            </a:r>
            <a:r>
              <a:rPr lang="en-GB" i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</a:rPr>
              <a:t>The observing system has evolved considerably, and so has the quality of the reanalysis products that rely on this!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</a:endParaRPr>
          </a:p>
          <a:p>
            <a:pPr marL="171450" indent="-1714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C00000"/>
                </a:solidFill>
                <a:latin typeface="Arial" panose="020B0604020202020204" pitchFamily="34" charset="0"/>
              </a:rPr>
              <a:t>ERA5</a:t>
            </a:r>
            <a:r>
              <a:rPr lang="en-GB" dirty="0">
                <a:latin typeface="Arial" panose="020B0604020202020204" pitchFamily="34" charset="0"/>
              </a:rPr>
              <a:t> incorporates a 10-member Ensemble 4D-Var data assimilation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33538-41BB-463F-A42F-91965310A513}"/>
              </a:ext>
            </a:extLst>
          </p:cNvPr>
          <p:cNvSpPr txBox="1"/>
          <p:nvPr/>
        </p:nvSpPr>
        <p:spPr>
          <a:xfrm>
            <a:off x="7216328" y="5513106"/>
            <a:ext cx="5234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0.75 (1979) – 24 Million (2019) </a:t>
            </a:r>
            <a:r>
              <a:rPr lang="en-GB" b="1" dirty="0" err="1"/>
              <a:t>obs</a:t>
            </a:r>
            <a:r>
              <a:rPr lang="en-GB" b="1" dirty="0"/>
              <a:t> per day</a:t>
            </a:r>
          </a:p>
          <a:p>
            <a:r>
              <a:rPr lang="en-GB" dirty="0"/>
              <a:t>Over 200 types of reports</a:t>
            </a:r>
          </a:p>
        </p:txBody>
      </p:sp>
    </p:spTree>
    <p:extLst>
      <p:ext uri="{BB962C8B-B14F-4D97-AF65-F5344CB8AC3E}">
        <p14:creationId xmlns:p14="http://schemas.microsoft.com/office/powerpoint/2010/main" val="773217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345" y="360000"/>
            <a:ext cx="9078255" cy="369332"/>
          </a:xfrm>
        </p:spPr>
        <p:txBody>
          <a:bodyPr/>
          <a:lstStyle/>
          <a:p>
            <a:r>
              <a:rPr lang="en-US" dirty="0"/>
              <a:t>WHAT IS NEW IN ERA-5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0ED2BD-579B-4A5B-9464-75043801F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276546"/>
              </p:ext>
            </p:extLst>
          </p:nvPr>
        </p:nvGraphicFramePr>
        <p:xfrm>
          <a:off x="675120" y="849868"/>
          <a:ext cx="10879571" cy="5714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4505">
                  <a:extLst>
                    <a:ext uri="{9D8B030D-6E8A-4147-A177-3AD203B41FA5}">
                      <a16:colId xmlns:a16="http://schemas.microsoft.com/office/drawing/2014/main" val="689794606"/>
                    </a:ext>
                  </a:extLst>
                </a:gridCol>
                <a:gridCol w="2730477">
                  <a:extLst>
                    <a:ext uri="{9D8B030D-6E8A-4147-A177-3AD203B41FA5}">
                      <a16:colId xmlns:a16="http://schemas.microsoft.com/office/drawing/2014/main" val="368106204"/>
                    </a:ext>
                  </a:extLst>
                </a:gridCol>
                <a:gridCol w="5324589">
                  <a:extLst>
                    <a:ext uri="{9D8B030D-6E8A-4147-A177-3AD203B41FA5}">
                      <a16:colId xmlns:a16="http://schemas.microsoft.com/office/drawing/2014/main" val="3893270460"/>
                    </a:ext>
                  </a:extLst>
                </a:gridCol>
              </a:tblGrid>
              <a:tr h="32867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ERA-Interim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ERA5</a:t>
                      </a:r>
                    </a:p>
                  </a:txBody>
                  <a:tcPr marL="68562" marR="68562" marT="34281" marB="34281"/>
                </a:tc>
                <a:extLst>
                  <a:ext uri="{0D108BD9-81ED-4DB2-BD59-A6C34878D82A}">
                    <a16:rowId xmlns:a16="http://schemas.microsoft.com/office/drawing/2014/main" val="3562779771"/>
                  </a:ext>
                </a:extLst>
              </a:tr>
              <a:tr h="325830"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>
                          <a:solidFill>
                            <a:srgbClr val="C00000"/>
                          </a:solidFill>
                        </a:rPr>
                        <a:t>Period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215968"/>
                          </a:solidFill>
                        </a:rPr>
                        <a:t>1979 – present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1950 – present</a:t>
                      </a:r>
                      <a:r>
                        <a:rPr lang="en-US" sz="1600" baseline="0" dirty="0"/>
                        <a:t>, produced in 2 phases</a:t>
                      </a:r>
                    </a:p>
                  </a:txBody>
                  <a:tcPr marL="68562" marR="68562" marT="34281" marB="34281"/>
                </a:tc>
                <a:extLst>
                  <a:ext uri="{0D108BD9-81ED-4DB2-BD59-A6C34878D82A}">
                    <a16:rowId xmlns:a16="http://schemas.microsoft.com/office/drawing/2014/main" val="972976853"/>
                  </a:ext>
                </a:extLst>
              </a:tr>
              <a:tr h="517075"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>
                          <a:solidFill>
                            <a:srgbClr val="C00000"/>
                          </a:solidFill>
                        </a:rPr>
                        <a:t>Availability behind real time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215968"/>
                          </a:solidFill>
                        </a:rPr>
                        <a:t>2-3 months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2-3 months (final product)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2-5 days </a:t>
                      </a:r>
                      <a:r>
                        <a:rPr lang="en-US" sz="1600" baseline="0" dirty="0"/>
                        <a:t>(ERA5T)</a:t>
                      </a:r>
                    </a:p>
                  </a:txBody>
                  <a:tcPr marL="68562" marR="68562" marT="34281" marB="34281"/>
                </a:tc>
                <a:extLst>
                  <a:ext uri="{0D108BD9-81ED-4DB2-BD59-A6C34878D82A}">
                    <a16:rowId xmlns:a16="http://schemas.microsoft.com/office/drawing/2014/main" val="4101728558"/>
                  </a:ext>
                </a:extLst>
              </a:tr>
              <a:tr h="325830"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>
                          <a:solidFill>
                            <a:srgbClr val="C00000"/>
                          </a:solidFill>
                        </a:rPr>
                        <a:t>Assimilation</a:t>
                      </a:r>
                      <a:r>
                        <a:rPr lang="en-US" sz="1600" b="1" i="1" baseline="0" dirty="0">
                          <a:solidFill>
                            <a:srgbClr val="C00000"/>
                          </a:solidFill>
                        </a:rPr>
                        <a:t> system</a:t>
                      </a:r>
                      <a:endParaRPr lang="en-US" sz="1600" b="1" i="1" dirty="0">
                        <a:solidFill>
                          <a:srgbClr val="C00000"/>
                        </a:solidFill>
                      </a:endParaRP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215968"/>
                          </a:solidFill>
                        </a:rPr>
                        <a:t>2006 (31r2),</a:t>
                      </a:r>
                      <a:r>
                        <a:rPr lang="en-US" sz="1600" baseline="0" dirty="0">
                          <a:solidFill>
                            <a:srgbClr val="215968"/>
                          </a:solidFill>
                        </a:rPr>
                        <a:t> 4D-Var</a:t>
                      </a:r>
                      <a:endParaRPr lang="en-US" sz="1600" dirty="0">
                        <a:solidFill>
                          <a:srgbClr val="215968"/>
                        </a:solidFill>
                      </a:endParaRP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r>
                        <a:rPr lang="en-US" sz="1600" b="0" i="0" baseline="0" dirty="0">
                          <a:solidFill>
                            <a:schemeClr val="dk1"/>
                          </a:solidFill>
                        </a:rPr>
                        <a:t> (41r2), </a:t>
                      </a:r>
                      <a:r>
                        <a:rPr lang="en-US" sz="1600" b="1" i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4D-Var, hybrid EDA</a:t>
                      </a:r>
                    </a:p>
                  </a:txBody>
                  <a:tcPr marL="68562" marR="68562" marT="34281" marB="34281"/>
                </a:tc>
                <a:extLst>
                  <a:ext uri="{0D108BD9-81ED-4DB2-BD59-A6C34878D82A}">
                    <a16:rowId xmlns:a16="http://schemas.microsoft.com/office/drawing/2014/main" val="1725556633"/>
                  </a:ext>
                </a:extLst>
              </a:tr>
              <a:tr h="743745"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>
                          <a:solidFill>
                            <a:srgbClr val="C00000"/>
                          </a:solidFill>
                        </a:rPr>
                        <a:t>Model input</a:t>
                      </a:r>
                    </a:p>
                    <a:p>
                      <a:pPr algn="r"/>
                      <a:r>
                        <a:rPr lang="en-US" sz="1600" b="1" i="1" dirty="0">
                          <a:solidFill>
                            <a:srgbClr val="C00000"/>
                          </a:solidFill>
                        </a:rPr>
                        <a:t>(radiation and surface)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215968"/>
                          </a:solidFill>
                        </a:rPr>
                        <a:t>As in operations, </a:t>
                      </a:r>
                    </a:p>
                    <a:p>
                      <a:pPr algn="r"/>
                      <a:r>
                        <a:rPr lang="en-US" sz="1600" i="1" dirty="0">
                          <a:solidFill>
                            <a:srgbClr val="215968"/>
                          </a:solidFill>
                        </a:rPr>
                        <a:t>(inconsistent</a:t>
                      </a:r>
                      <a:r>
                        <a:rPr lang="en-US" sz="1600" i="1" baseline="0" dirty="0">
                          <a:solidFill>
                            <a:srgbClr val="215968"/>
                          </a:solidFill>
                        </a:rPr>
                        <a:t> SST and sea ice)</a:t>
                      </a:r>
                      <a:endParaRPr lang="en-US" sz="1600" i="1" dirty="0">
                        <a:solidFill>
                          <a:srgbClr val="215968"/>
                        </a:solidFill>
                      </a:endParaRP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>
                          <a:solidFill>
                            <a:srgbClr val="C00000"/>
                          </a:solidFill>
                        </a:rPr>
                        <a:t>App</a:t>
                      </a:r>
                      <a:r>
                        <a:rPr lang="en-US" sz="1600" b="1" i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rop</a:t>
                      </a:r>
                      <a:r>
                        <a:rPr lang="en-US" sz="1600" b="1" i="1" dirty="0">
                          <a:solidFill>
                            <a:srgbClr val="C00000"/>
                          </a:solidFill>
                        </a:rPr>
                        <a:t>riate</a:t>
                      </a:r>
                      <a:r>
                        <a:rPr lang="en-US" sz="1600" b="1" i="1" baseline="0" dirty="0">
                          <a:solidFill>
                            <a:srgbClr val="C00000"/>
                          </a:solidFill>
                        </a:rPr>
                        <a:t> for c</a:t>
                      </a:r>
                      <a:r>
                        <a:rPr lang="en-US" sz="1600" b="1" i="1" dirty="0">
                          <a:solidFill>
                            <a:srgbClr val="C00000"/>
                          </a:solidFill>
                        </a:rPr>
                        <a:t>limate</a:t>
                      </a:r>
                      <a:r>
                        <a:rPr lang="en-US" sz="1600" dirty="0"/>
                        <a:t> </a:t>
                      </a:r>
                    </a:p>
                    <a:p>
                      <a:pPr algn="r"/>
                      <a:r>
                        <a:rPr lang="en-US" sz="1600" baseline="0" dirty="0"/>
                        <a:t>Includes e.g. evolution greenhouse gases, volcanic eruptions, sea surface temperature and sea ice</a:t>
                      </a:r>
                    </a:p>
                  </a:txBody>
                  <a:tcPr marL="68562" marR="68562" marT="34281" marB="34281"/>
                </a:tc>
                <a:extLst>
                  <a:ext uri="{0D108BD9-81ED-4DB2-BD59-A6C34878D82A}">
                    <a16:rowId xmlns:a16="http://schemas.microsoft.com/office/drawing/2014/main" val="3575125910"/>
                  </a:ext>
                </a:extLst>
              </a:tr>
              <a:tr h="517075"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>
                          <a:solidFill>
                            <a:srgbClr val="C00000"/>
                          </a:solidFill>
                        </a:rPr>
                        <a:t>Spatial resolution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215968"/>
                          </a:solidFill>
                        </a:rPr>
                        <a:t>79</a:t>
                      </a:r>
                      <a:r>
                        <a:rPr lang="en-US" sz="1600" baseline="0" dirty="0">
                          <a:solidFill>
                            <a:srgbClr val="215968"/>
                          </a:solidFill>
                        </a:rPr>
                        <a:t> km globally</a:t>
                      </a:r>
                    </a:p>
                    <a:p>
                      <a:pPr algn="r"/>
                      <a:r>
                        <a:rPr lang="en-US" sz="1600" baseline="0" dirty="0">
                          <a:solidFill>
                            <a:srgbClr val="215968"/>
                          </a:solidFill>
                        </a:rPr>
                        <a:t>60 levels to 10 Pa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>
                          <a:solidFill>
                            <a:srgbClr val="C00000"/>
                          </a:solidFill>
                        </a:rPr>
                        <a:t>31 km globally</a:t>
                      </a:r>
                    </a:p>
                    <a:p>
                      <a:pPr algn="r"/>
                      <a:r>
                        <a:rPr lang="en-US" sz="1600" dirty="0"/>
                        <a:t>137 </a:t>
                      </a:r>
                      <a:r>
                        <a:rPr lang="en-US" sz="1600" baseline="0" dirty="0"/>
                        <a:t>levels to</a:t>
                      </a:r>
                      <a:r>
                        <a:rPr lang="en-US" sz="1600" dirty="0"/>
                        <a:t> 1 Pa</a:t>
                      </a:r>
                      <a:endParaRPr lang="en-US" sz="1600" baseline="0" dirty="0">
                        <a:solidFill>
                          <a:srgbClr val="7F7F7F"/>
                        </a:solidFill>
                      </a:endParaRPr>
                    </a:p>
                  </a:txBody>
                  <a:tcPr marL="68562" marR="68562" marT="34281" marB="34281"/>
                </a:tc>
                <a:extLst>
                  <a:ext uri="{0D108BD9-81ED-4DB2-BD59-A6C34878D82A}">
                    <a16:rowId xmlns:a16="http://schemas.microsoft.com/office/drawing/2014/main" val="642535594"/>
                  </a:ext>
                </a:extLst>
              </a:tr>
              <a:tr h="290404"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>
                          <a:solidFill>
                            <a:srgbClr val="C00000"/>
                          </a:solidFill>
                        </a:rPr>
                        <a:t>Uncertainty estimate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solidFill>
                          <a:srgbClr val="215968"/>
                        </a:solidFill>
                      </a:endParaRP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from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10-member </a:t>
                      </a:r>
                      <a:r>
                        <a:rPr lang="en-US" sz="1600" b="1" i="1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EDA</a:t>
                      </a:r>
                      <a:r>
                        <a:rPr lang="en-US" sz="1600" b="1" i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 at 62 km</a:t>
                      </a:r>
                    </a:p>
                  </a:txBody>
                  <a:tcPr marL="68562" marR="68562" marT="34281" marB="34281"/>
                </a:tc>
                <a:extLst>
                  <a:ext uri="{0D108BD9-81ED-4DB2-BD59-A6C34878D82A}">
                    <a16:rowId xmlns:a16="http://schemas.microsoft.com/office/drawing/2014/main" val="3203552404"/>
                  </a:ext>
                </a:extLst>
              </a:tr>
              <a:tr h="743745"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>
                          <a:solidFill>
                            <a:srgbClr val="C00000"/>
                          </a:solidFill>
                        </a:rPr>
                        <a:t>Output</a:t>
                      </a:r>
                      <a:r>
                        <a:rPr lang="en-US" sz="1600" b="1" i="1" baseline="0" dirty="0">
                          <a:solidFill>
                            <a:srgbClr val="C00000"/>
                          </a:solidFill>
                        </a:rPr>
                        <a:t> frequency</a:t>
                      </a:r>
                      <a:endParaRPr lang="en-US" sz="1600" b="1" i="1" dirty="0">
                        <a:solidFill>
                          <a:srgbClr val="C00000"/>
                        </a:solidFill>
                      </a:endParaRP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215968"/>
                          </a:solidFill>
                        </a:rPr>
                        <a:t>6-hourly</a:t>
                      </a:r>
                      <a:r>
                        <a:rPr lang="en-US" sz="1600" baseline="0" dirty="0">
                          <a:solidFill>
                            <a:srgbClr val="215968"/>
                          </a:solidFill>
                        </a:rPr>
                        <a:t> Analysis fields</a:t>
                      </a:r>
                      <a:endParaRPr lang="en-US" sz="1600" dirty="0">
                        <a:solidFill>
                          <a:srgbClr val="215968"/>
                        </a:solidFill>
                      </a:endParaRP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>
                          <a:solidFill>
                            <a:srgbClr val="C00000"/>
                          </a:solidFill>
                        </a:rPr>
                        <a:t>Hourly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(three-hourly for the ensemble),</a:t>
                      </a:r>
                    </a:p>
                    <a:p>
                      <a:pPr algn="r"/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Extended list of parameters  </a:t>
                      </a:r>
                    </a:p>
                    <a:p>
                      <a:pPr algn="r"/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 9 Peta Byte (1950 - timely updates)</a:t>
                      </a:r>
                    </a:p>
                  </a:txBody>
                  <a:tcPr marL="68562" marR="68562" marT="34281" marB="34281"/>
                </a:tc>
                <a:extLst>
                  <a:ext uri="{0D108BD9-81ED-4DB2-BD59-A6C34878D82A}">
                    <a16:rowId xmlns:a16="http://schemas.microsoft.com/office/drawing/2014/main" val="3511633306"/>
                  </a:ext>
                </a:extLst>
              </a:tr>
              <a:tr h="319116"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>
                          <a:solidFill>
                            <a:srgbClr val="C00000"/>
                          </a:solidFill>
                        </a:rPr>
                        <a:t>Extra Observations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215968"/>
                          </a:solidFill>
                        </a:rPr>
                        <a:t>Mostly ERA-40</a:t>
                      </a:r>
                      <a:r>
                        <a:rPr lang="en-US" sz="1600" baseline="0" dirty="0">
                          <a:solidFill>
                            <a:srgbClr val="215968"/>
                          </a:solidFill>
                        </a:rPr>
                        <a:t>, </a:t>
                      </a:r>
                      <a:r>
                        <a:rPr lang="en-US" sz="1600" dirty="0">
                          <a:solidFill>
                            <a:srgbClr val="215968"/>
                          </a:solidFill>
                        </a:rPr>
                        <a:t>GTS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Various </a:t>
                      </a:r>
                      <a:r>
                        <a:rPr lang="en-US" sz="1600" b="1" i="1" dirty="0">
                          <a:solidFill>
                            <a:srgbClr val="C00000"/>
                          </a:solidFill>
                        </a:rPr>
                        <a:t>reprocessed</a:t>
                      </a:r>
                      <a:r>
                        <a:rPr lang="en-US" sz="1600" b="1" i="1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600" b="1" i="1" dirty="0">
                          <a:solidFill>
                            <a:srgbClr val="C00000"/>
                          </a:solidFill>
                        </a:rPr>
                        <a:t>CDRs</a:t>
                      </a:r>
                      <a:r>
                        <a:rPr lang="en-US" sz="1600" dirty="0"/>
                        <a:t>, </a:t>
                      </a:r>
                      <a:r>
                        <a:rPr lang="en-US" sz="1600" b="1" i="1" dirty="0">
                          <a:solidFill>
                            <a:srgbClr val="C00000"/>
                          </a:solidFill>
                        </a:rPr>
                        <a:t>latest instruments</a:t>
                      </a:r>
                    </a:p>
                  </a:txBody>
                  <a:tcPr marL="68562" marR="68562" marT="34281" marB="34281"/>
                </a:tc>
                <a:extLst>
                  <a:ext uri="{0D108BD9-81ED-4DB2-BD59-A6C34878D82A}">
                    <a16:rowId xmlns:a16="http://schemas.microsoft.com/office/drawing/2014/main" val="797460114"/>
                  </a:ext>
                </a:extLst>
              </a:tr>
              <a:tr h="858532"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 err="1">
                          <a:solidFill>
                            <a:srgbClr val="C00000"/>
                          </a:solidFill>
                        </a:rPr>
                        <a:t>Variational</a:t>
                      </a:r>
                      <a:r>
                        <a:rPr lang="en-US" sz="1600" b="1" i="1" dirty="0">
                          <a:solidFill>
                            <a:srgbClr val="C00000"/>
                          </a:solidFill>
                        </a:rPr>
                        <a:t> Bias</a:t>
                      </a:r>
                      <a:r>
                        <a:rPr lang="en-US" sz="1600" b="1" i="1" baseline="0" dirty="0">
                          <a:solidFill>
                            <a:srgbClr val="C00000"/>
                          </a:solidFill>
                        </a:rPr>
                        <a:t> control radiosondes</a:t>
                      </a:r>
                      <a:endParaRPr lang="en-US" sz="1600" b="1" i="1" dirty="0">
                        <a:solidFill>
                          <a:srgbClr val="C00000"/>
                        </a:solidFill>
                      </a:endParaRP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aseline="0" dirty="0">
                          <a:solidFill>
                            <a:srgbClr val="215968"/>
                          </a:solidFill>
                        </a:rPr>
                        <a:t>Satellite radiances, RAOBCORE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Also </a:t>
                      </a:r>
                      <a:r>
                        <a:rPr lang="en-US" sz="1600" baseline="0" dirty="0"/>
                        <a:t>ozone, aircraft, surface pressure, </a:t>
                      </a:r>
                    </a:p>
                    <a:p>
                      <a:pPr algn="r"/>
                      <a:r>
                        <a:rPr lang="en-US" sz="1600" baseline="0" dirty="0"/>
                        <a:t>RISE</a:t>
                      </a:r>
                    </a:p>
                  </a:txBody>
                  <a:tcPr marL="68562" marR="68562" marT="34281" marB="34281"/>
                </a:tc>
                <a:extLst>
                  <a:ext uri="{0D108BD9-81ED-4DB2-BD59-A6C34878D82A}">
                    <a16:rowId xmlns:a16="http://schemas.microsoft.com/office/drawing/2014/main" val="1943306809"/>
                  </a:ext>
                </a:extLst>
              </a:tr>
              <a:tr h="517075">
                <a:tc>
                  <a:txBody>
                    <a:bodyPr/>
                    <a:lstStyle/>
                    <a:p>
                      <a:pPr algn="r"/>
                      <a:r>
                        <a:rPr lang="en-US" sz="1600" b="1" i="1" dirty="0">
                          <a:solidFill>
                            <a:srgbClr val="C00000"/>
                          </a:solidFill>
                        </a:rPr>
                        <a:t>Land</a:t>
                      </a:r>
                      <a:r>
                        <a:rPr lang="en-US" sz="1600" b="1" i="1" baseline="0" dirty="0">
                          <a:solidFill>
                            <a:srgbClr val="C00000"/>
                          </a:solidFill>
                        </a:rPr>
                        <a:t> downscaling product</a:t>
                      </a:r>
                      <a:endParaRPr lang="en-US" sz="1600" b="1" i="1" dirty="0">
                        <a:solidFill>
                          <a:srgbClr val="C00000"/>
                        </a:solidFill>
                      </a:endParaRP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rgbClr val="215968"/>
                          </a:solidFill>
                        </a:rPr>
                        <a:t>ERA-Interim land, 79km</a:t>
                      </a:r>
                    </a:p>
                  </a:txBody>
                  <a:tcPr marL="68562" marR="68562" marT="34281" marB="3428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ERA5L, </a:t>
                      </a:r>
                      <a:r>
                        <a:rPr lang="en-US" sz="1600" b="1" i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9km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(forced by ERA5)</a:t>
                      </a:r>
                    </a:p>
                  </a:txBody>
                  <a:tcPr marL="68562" marR="68562" marT="34281" marB="34281"/>
                </a:tc>
                <a:extLst>
                  <a:ext uri="{0D108BD9-81ED-4DB2-BD59-A6C34878D82A}">
                    <a16:rowId xmlns:a16="http://schemas.microsoft.com/office/drawing/2014/main" val="1646649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7200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C1AFA-156F-4E38-AD9C-8DA93C47A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64" y="360000"/>
            <a:ext cx="9327636" cy="369332"/>
          </a:xfrm>
        </p:spPr>
        <p:txBody>
          <a:bodyPr/>
          <a:lstStyle/>
          <a:p>
            <a:r>
              <a:rPr lang="en-GB" sz="3200" dirty="0"/>
              <a:t>Sub-seasonal forecasts at ECMWF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C9D4F-E03C-40A3-B04A-66A2903B7F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B0B0F-E794-1244-9699-107C60B9C23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D0582-E036-4A66-815E-66362D61BD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/>
              <a:t>European Centre for Medium-Range Weather Forecasts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82F683-B574-4B16-A98C-5A6A8CEF1BBC}"/>
              </a:ext>
            </a:extLst>
          </p:cNvPr>
          <p:cNvSpPr/>
          <p:nvPr/>
        </p:nvSpPr>
        <p:spPr>
          <a:xfrm>
            <a:off x="2012485" y="1076042"/>
            <a:ext cx="8618570" cy="20062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indent="0">
              <a:buNone/>
            </a:pPr>
            <a:r>
              <a:rPr lang="en-GB" sz="2000" dirty="0">
                <a:solidFill>
                  <a:schemeClr val="tx1"/>
                </a:solidFill>
              </a:rPr>
              <a:t>ENS configuration beyond 10 days and up to </a:t>
            </a:r>
            <a:r>
              <a:rPr lang="en-GB" sz="2000" b="1" dirty="0">
                <a:solidFill>
                  <a:schemeClr val="tx1"/>
                </a:solidFill>
              </a:rPr>
              <a:t>46 days</a:t>
            </a:r>
            <a:r>
              <a:rPr lang="en-GB" sz="2000" dirty="0">
                <a:solidFill>
                  <a:schemeClr val="tx1"/>
                </a:solidFill>
              </a:rPr>
              <a:t> describe weather parameters, usually averaged over a period of 7 days and expressed as a </a:t>
            </a:r>
            <a:r>
              <a:rPr lang="en-GB" sz="2000" b="1" dirty="0">
                <a:solidFill>
                  <a:schemeClr val="tx1"/>
                </a:solidFill>
              </a:rPr>
              <a:t>departure from re-forecast</a:t>
            </a:r>
            <a:r>
              <a:rPr lang="en-GB" sz="2000" dirty="0">
                <a:solidFill>
                  <a:schemeClr val="tx1"/>
                </a:solidFill>
              </a:rPr>
              <a:t> values for that period.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81B10D-8F25-4038-81A0-446287FE5707}"/>
              </a:ext>
            </a:extLst>
          </p:cNvPr>
          <p:cNvSpPr/>
          <p:nvPr/>
        </p:nvSpPr>
        <p:spPr>
          <a:xfrm>
            <a:off x="2012486" y="3429000"/>
            <a:ext cx="8618570" cy="20062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000" b="1" dirty="0">
                <a:solidFill>
                  <a:schemeClr val="tx1"/>
                </a:solidFill>
              </a:rPr>
              <a:t>A particularly difficult time range: </a:t>
            </a:r>
            <a:r>
              <a:rPr lang="en-GB" sz="2000" dirty="0">
                <a:solidFill>
                  <a:schemeClr val="tx1"/>
                </a:solidFill>
              </a:rPr>
              <a:t>In fact this time range is generally too long for the atmosphere to keep a memory of its initial conditions, and too short for the ocean variability to have an impact on the atmospheric circulation. </a:t>
            </a:r>
          </a:p>
        </p:txBody>
      </p:sp>
    </p:spTree>
    <p:extLst>
      <p:ext uri="{BB962C8B-B14F-4D97-AF65-F5344CB8AC3E}">
        <p14:creationId xmlns:p14="http://schemas.microsoft.com/office/powerpoint/2010/main" val="2981029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B0B0F-E794-1244-9699-107C60B9C23A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all" spc="0" normalizeH="0" baseline="0" noProof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European Centre for Medium-Range Weather Forecasts</a:t>
            </a:r>
            <a:endParaRPr kumimoji="0" lang="en-US" sz="900" b="1" i="0" u="none" strike="noStrike" kern="1200" cap="all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-558" t="1875" r="56926" b="65013"/>
          <a:stretch/>
        </p:blipFill>
        <p:spPr>
          <a:xfrm>
            <a:off x="777209" y="2259375"/>
            <a:ext cx="5597877" cy="300243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48810" y="1255607"/>
            <a:ext cx="4402939" cy="707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999" b="1" dirty="0">
                <a:solidFill>
                  <a:srgbClr val="4F81BD">
                    <a:lumMod val="50000"/>
                  </a:srgbClr>
                </a:solidFill>
                <a:latin typeface="Arial"/>
              </a:rPr>
              <a:t>Heatwave in</a:t>
            </a:r>
            <a:r>
              <a:rPr kumimoji="0" lang="en-GB" sz="1999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Europe</a:t>
            </a:r>
          </a:p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29 June – 5 July 2015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t="27363"/>
          <a:stretch/>
        </p:blipFill>
        <p:spPr>
          <a:xfrm>
            <a:off x="6699983" y="1059123"/>
            <a:ext cx="4846702" cy="24861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555635" y="660887"/>
            <a:ext cx="3861828" cy="39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Forecast week 1.5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t="27352"/>
          <a:stretch/>
        </p:blipFill>
        <p:spPr>
          <a:xfrm>
            <a:off x="6805695" y="3875095"/>
            <a:ext cx="4740990" cy="243233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555631" y="3475090"/>
            <a:ext cx="3861831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Forecast week 2.5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0AB3EF6-1EA6-473E-BB6C-F33250BED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09" y="476221"/>
            <a:ext cx="10332391" cy="369332"/>
          </a:xfrm>
        </p:spPr>
        <p:txBody>
          <a:bodyPr/>
          <a:lstStyle/>
          <a:p>
            <a:r>
              <a:rPr lang="en-GB" dirty="0"/>
              <a:t>Sub-seasonal forecast: large scale patterns</a:t>
            </a:r>
          </a:p>
        </p:txBody>
      </p:sp>
    </p:spTree>
    <p:extLst>
      <p:ext uri="{BB962C8B-B14F-4D97-AF65-F5344CB8AC3E}">
        <p14:creationId xmlns:p14="http://schemas.microsoft.com/office/powerpoint/2010/main" val="101485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3719" y="174933"/>
            <a:ext cx="11385200" cy="1477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999" b="1" u="sng" dirty="0">
                <a:solidFill>
                  <a:srgbClr val="064E83"/>
                </a:solidFill>
                <a:latin typeface="Arial"/>
              </a:rPr>
              <a:t>Introduction of ecPoint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b="1" u="sng" dirty="0">
              <a:solidFill>
                <a:srgbClr val="064E83"/>
              </a:solidFill>
              <a:latin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strike="noStrike" kern="1200" cap="none" spc="0" normalizeH="0" baseline="0" noProof="0" dirty="0">
                <a:ln>
                  <a:noFill/>
                </a:ln>
                <a:solidFill>
                  <a:srgbClr val="064E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“ecPoint” is an ECMWF post-processing system, that aims to deliver improved probabilistic forecasts of surface weather (such as rainfall and temperature)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321" y="2473593"/>
            <a:ext cx="7198125" cy="35847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9426127" y="4919867"/>
            <a:ext cx="334700" cy="362499"/>
          </a:xfrm>
          <a:prstGeom prst="rect">
            <a:avLst/>
          </a:prstGeom>
          <a:solidFill>
            <a:srgbClr val="DDDDDD">
              <a:alpha val="10196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199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48495" y="4612969"/>
            <a:ext cx="334700" cy="362499"/>
          </a:xfrm>
          <a:prstGeom prst="rect">
            <a:avLst/>
          </a:prstGeom>
          <a:solidFill>
            <a:srgbClr val="DDDDDD">
              <a:alpha val="10196"/>
            </a:srgb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199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325481" y="4975467"/>
            <a:ext cx="3269594" cy="1776533"/>
            <a:chOff x="713439" y="3890356"/>
            <a:chExt cx="3270446" cy="2001425"/>
          </a:xfrm>
        </p:grpSpPr>
        <p:cxnSp>
          <p:nvCxnSpPr>
            <p:cNvPr id="13" name="Straight Arrow Connector 12"/>
            <p:cNvCxnSpPr/>
            <p:nvPr/>
          </p:nvCxnSpPr>
          <p:spPr>
            <a:xfrm flipH="1" flipV="1">
              <a:off x="1695795" y="3890356"/>
              <a:ext cx="66502" cy="14297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13439" y="5302480"/>
              <a:ext cx="3270446" cy="5893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5-12mm (point values)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Mean ~ 8mm (model grid-box forecast)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126034" y="5282365"/>
            <a:ext cx="3269594" cy="1469635"/>
            <a:chOff x="5242938" y="4070817"/>
            <a:chExt cx="3270446" cy="2061503"/>
          </a:xfrm>
        </p:grpSpPr>
        <p:cxnSp>
          <p:nvCxnSpPr>
            <p:cNvPr id="16" name="Straight Arrow Connector 15"/>
            <p:cNvCxnSpPr/>
            <p:nvPr/>
          </p:nvCxnSpPr>
          <p:spPr>
            <a:xfrm flipH="1" flipV="1">
              <a:off x="6711142" y="4070817"/>
              <a:ext cx="66502" cy="13269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242938" y="5398574"/>
              <a:ext cx="3270446" cy="733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0-80mm (point values)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Mean ~ 6mm (model grid-box forecast)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" t="19206" r="1018"/>
          <a:stretch/>
        </p:blipFill>
        <p:spPr>
          <a:xfrm>
            <a:off x="4376321" y="1978358"/>
            <a:ext cx="7198125" cy="38533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53719" y="1882746"/>
            <a:ext cx="3971762" cy="1015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Let’s concentrate on rainfall. What does one mean by “accurate rainfall forecasts”?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2245" y="4971092"/>
            <a:ext cx="3580522" cy="1323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Anticipate different degrees of sub-grid variability </a:t>
            </a:r>
          </a:p>
          <a:p>
            <a:pPr marL="0" marR="0" lvl="0" indent="0" algn="ctr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(and account for model biases)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2245" y="3031770"/>
            <a:ext cx="3580523" cy="1323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 wants to forecast extreme point-rainfall in the right location with a good lead time</a:t>
            </a:r>
          </a:p>
        </p:txBody>
      </p:sp>
      <p:sp>
        <p:nvSpPr>
          <p:cNvPr id="27" name="Down Arrow 26"/>
          <p:cNvSpPr/>
          <p:nvPr/>
        </p:nvSpPr>
        <p:spPr>
          <a:xfrm>
            <a:off x="2064629" y="4503412"/>
            <a:ext cx="555754" cy="319131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077640" y="6203595"/>
            <a:ext cx="1503456" cy="4155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79227" y="3338976"/>
            <a:ext cx="1473236" cy="92309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Case 1)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Large-Scale System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23723" y="3671156"/>
            <a:ext cx="1473236" cy="92309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Case 2)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Convective System</a:t>
            </a:r>
          </a:p>
        </p:txBody>
      </p:sp>
    </p:spTree>
    <p:extLst>
      <p:ext uri="{BB962C8B-B14F-4D97-AF65-F5344CB8AC3E}">
        <p14:creationId xmlns:p14="http://schemas.microsoft.com/office/powerpoint/2010/main" val="3175988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DA0577C-C1D2-4D38-9E97-6E0629B39FB7}"/>
              </a:ext>
            </a:extLst>
          </p:cNvPr>
          <p:cNvSpPr/>
          <p:nvPr/>
        </p:nvSpPr>
        <p:spPr>
          <a:xfrm>
            <a:off x="2011156" y="6153600"/>
            <a:ext cx="1653440" cy="540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A7494CD-E7BF-4A7C-B09F-733D428FA67D}"/>
              </a:ext>
            </a:extLst>
          </p:cNvPr>
          <p:cNvSpPr/>
          <p:nvPr/>
        </p:nvSpPr>
        <p:spPr>
          <a:xfrm>
            <a:off x="740617" y="1267464"/>
            <a:ext cx="10850022" cy="432307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ecPoint-Rainfall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>
              <a:defRPr/>
            </a:pP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new statistical post-processing system that accounts for </a:t>
            </a:r>
            <a:r>
              <a:rPr kumimoji="0" lang="en-GB" sz="19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relevant physical processes in rainfall generation mechanisms </a:t>
            </a:r>
            <a:r>
              <a:rPr kumimoji="0" lang="en-GB" sz="1999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 are </a:t>
            </a:r>
            <a:r>
              <a:rPr kumimoji="0" lang="en-GB" sz="1999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 </a:t>
            </a: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captured in the NWP model output. These are the primary </a:t>
            </a:r>
            <a:r>
              <a:rPr kumimoji="0" lang="en-GB" sz="19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error sources affecting verification scores </a:t>
            </a:r>
            <a:r>
              <a:rPr kumimoji="0" lang="en-GB" sz="1999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(versus point observations)</a:t>
            </a: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lvl="0" algn="ctr">
              <a:defRPr/>
            </a:pPr>
            <a:endParaRPr lang="en-GB" sz="1999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>
              <a:defRPr/>
            </a:pP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accounting for the error sources, statistically, we are (</a:t>
            </a:r>
            <a:r>
              <a:rPr kumimoji="0" lang="en-GB" sz="19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GB" sz="1999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anticipating </a:t>
            </a:r>
            <a:r>
              <a:rPr kumimoji="0" lang="en-GB" sz="19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weather-dependant sub-grid variability, and (ii) addressing weather-dependant biases in the model. Verification scores improve markedly when ecPoint is used. In other words we make the forecasts much better!</a:t>
            </a:r>
            <a:endParaRPr kumimoji="0" lang="en-GB" sz="199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43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5C53724-74D1-4211-A545-5101DBA2D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33" y="1921180"/>
            <a:ext cx="8277844" cy="4138922"/>
          </a:xfrm>
          <a:prstGeom prst="rect">
            <a:avLst/>
          </a:prstGeom>
        </p:spPr>
      </p:pic>
      <p:sp>
        <p:nvSpPr>
          <p:cNvPr id="25" name="Hexagon 24">
            <a:extLst>
              <a:ext uri="{FF2B5EF4-FFF2-40B4-BE49-F238E27FC236}">
                <a16:creationId xmlns:a16="http://schemas.microsoft.com/office/drawing/2014/main" id="{C366AC07-7AF9-4CFD-BD0C-9D12E800383D}"/>
              </a:ext>
            </a:extLst>
          </p:cNvPr>
          <p:cNvSpPr/>
          <p:nvPr/>
        </p:nvSpPr>
        <p:spPr>
          <a:xfrm>
            <a:off x="2400319" y="3186036"/>
            <a:ext cx="243764" cy="211611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E3CF060-7072-41E7-85C3-B78DDA3E8D3A}"/>
              </a:ext>
            </a:extLst>
          </p:cNvPr>
          <p:cNvGrpSpPr/>
          <p:nvPr/>
        </p:nvGrpSpPr>
        <p:grpSpPr>
          <a:xfrm>
            <a:off x="2530544" y="2451986"/>
            <a:ext cx="3825446" cy="837469"/>
            <a:chOff x="2236135" y="1604814"/>
            <a:chExt cx="3826442" cy="837687"/>
          </a:xfrm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ABE83870-6BDE-422B-85D4-3F6F94608704}"/>
                </a:ext>
              </a:extLst>
            </p:cNvPr>
            <p:cNvSpPr/>
            <p:nvPr/>
          </p:nvSpPr>
          <p:spPr>
            <a:xfrm>
              <a:off x="2236135" y="1604814"/>
              <a:ext cx="3734128" cy="837687"/>
            </a:xfrm>
            <a:custGeom>
              <a:avLst/>
              <a:gdLst>
                <a:gd name="connsiteX0" fmla="*/ 3734128 w 3734128"/>
                <a:gd name="connsiteY0" fmla="*/ 229776 h 837687"/>
                <a:gd name="connsiteX1" fmla="*/ 1845354 w 3734128"/>
                <a:gd name="connsiteY1" fmla="*/ 1809 h 837687"/>
                <a:gd name="connsiteX2" fmla="*/ 531896 w 3734128"/>
                <a:gd name="connsiteY2" fmla="*/ 218920 h 837687"/>
                <a:gd name="connsiteX3" fmla="*/ 0 w 3734128"/>
                <a:gd name="connsiteY3" fmla="*/ 837687 h 83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128" h="837687">
                  <a:moveTo>
                    <a:pt x="3734128" y="229776"/>
                  </a:moveTo>
                  <a:cubicBezTo>
                    <a:pt x="3056593" y="116697"/>
                    <a:pt x="2379059" y="3618"/>
                    <a:pt x="1845354" y="1809"/>
                  </a:cubicBezTo>
                  <a:cubicBezTo>
                    <a:pt x="1311649" y="0"/>
                    <a:pt x="839455" y="79607"/>
                    <a:pt x="531896" y="218920"/>
                  </a:cubicBezTo>
                  <a:cubicBezTo>
                    <a:pt x="224337" y="358233"/>
                    <a:pt x="0" y="837687"/>
                    <a:pt x="0" y="837687"/>
                  </a:cubicBezTo>
                </a:path>
              </a:pathLst>
            </a:custGeom>
            <a:ln>
              <a:solidFill>
                <a:srgbClr val="FFFF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1A785C9-DF7E-40AB-80E5-6ADB57118054}"/>
                </a:ext>
              </a:extLst>
            </p:cNvPr>
            <p:cNvSpPr/>
            <p:nvPr/>
          </p:nvSpPr>
          <p:spPr>
            <a:xfrm>
              <a:off x="5936840" y="1758885"/>
              <a:ext cx="125737" cy="15725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E31273-EDC3-457F-88B8-44B9233C0E51}"/>
              </a:ext>
            </a:extLst>
          </p:cNvPr>
          <p:cNvGrpSpPr/>
          <p:nvPr/>
        </p:nvGrpSpPr>
        <p:grpSpPr>
          <a:xfrm>
            <a:off x="2485964" y="3262122"/>
            <a:ext cx="2782819" cy="753949"/>
            <a:chOff x="2191542" y="2415162"/>
            <a:chExt cx="2783544" cy="754145"/>
          </a:xfrm>
        </p:grpSpPr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E5C42703-8FFC-41ED-B64F-C3BBE04F38FA}"/>
                </a:ext>
              </a:extLst>
            </p:cNvPr>
            <p:cNvSpPr/>
            <p:nvPr/>
          </p:nvSpPr>
          <p:spPr>
            <a:xfrm rot="900000">
              <a:off x="2191542" y="2415162"/>
              <a:ext cx="2627267" cy="754145"/>
            </a:xfrm>
            <a:custGeom>
              <a:avLst/>
              <a:gdLst>
                <a:gd name="connsiteX0" fmla="*/ 5123571 w 5123571"/>
                <a:gd name="connsiteY0" fmla="*/ 0 h 626004"/>
                <a:gd name="connsiteX1" fmla="*/ 2800596 w 5123571"/>
                <a:gd name="connsiteY1" fmla="*/ 531922 h 626004"/>
                <a:gd name="connsiteX2" fmla="*/ 846692 w 5123571"/>
                <a:gd name="connsiteY2" fmla="*/ 564489 h 626004"/>
                <a:gd name="connsiteX3" fmla="*/ 0 w 5123571"/>
                <a:gd name="connsiteY3" fmla="*/ 271389 h 62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23571" h="626004">
                  <a:moveTo>
                    <a:pt x="5123571" y="0"/>
                  </a:moveTo>
                  <a:cubicBezTo>
                    <a:pt x="4318490" y="218920"/>
                    <a:pt x="3513409" y="437841"/>
                    <a:pt x="2800596" y="531922"/>
                  </a:cubicBezTo>
                  <a:cubicBezTo>
                    <a:pt x="2087783" y="626004"/>
                    <a:pt x="1313458" y="607911"/>
                    <a:pt x="846692" y="564489"/>
                  </a:cubicBezTo>
                  <a:cubicBezTo>
                    <a:pt x="379926" y="521067"/>
                    <a:pt x="0" y="271389"/>
                    <a:pt x="0" y="271389"/>
                  </a:cubicBezTo>
                </a:path>
              </a:pathLst>
            </a:custGeom>
            <a:ln>
              <a:solidFill>
                <a:srgbClr val="FFFF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89B9558-5742-448E-9335-28A8FF20700E}"/>
                </a:ext>
              </a:extLst>
            </p:cNvPr>
            <p:cNvSpPr/>
            <p:nvPr/>
          </p:nvSpPr>
          <p:spPr>
            <a:xfrm>
              <a:off x="4849349" y="2682358"/>
              <a:ext cx="125737" cy="15725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AD65D57-EE3D-41F3-816C-06E76C12599B}"/>
              </a:ext>
            </a:extLst>
          </p:cNvPr>
          <p:cNvGrpSpPr/>
          <p:nvPr/>
        </p:nvGrpSpPr>
        <p:grpSpPr>
          <a:xfrm>
            <a:off x="2552249" y="2708834"/>
            <a:ext cx="2613117" cy="558915"/>
            <a:chOff x="2257845" y="1861729"/>
            <a:chExt cx="2613798" cy="559061"/>
          </a:xfrm>
        </p:grpSpPr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4EF76E2E-063D-4FC5-88D7-3E25A855AE81}"/>
                </a:ext>
              </a:extLst>
            </p:cNvPr>
            <p:cNvSpPr/>
            <p:nvPr/>
          </p:nvSpPr>
          <p:spPr>
            <a:xfrm>
              <a:off x="2257845" y="1861729"/>
              <a:ext cx="2550930" cy="559061"/>
            </a:xfrm>
            <a:custGeom>
              <a:avLst/>
              <a:gdLst>
                <a:gd name="connsiteX0" fmla="*/ 2550930 w 2550930"/>
                <a:gd name="connsiteY0" fmla="*/ 135694 h 559061"/>
                <a:gd name="connsiteX1" fmla="*/ 857547 w 2550930"/>
                <a:gd name="connsiteY1" fmla="*/ 70561 h 559061"/>
                <a:gd name="connsiteX2" fmla="*/ 0 w 2550930"/>
                <a:gd name="connsiteY2" fmla="*/ 559061 h 559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50930" h="559061">
                  <a:moveTo>
                    <a:pt x="2550930" y="135694"/>
                  </a:moveTo>
                  <a:cubicBezTo>
                    <a:pt x="1916816" y="67847"/>
                    <a:pt x="1282702" y="0"/>
                    <a:pt x="857547" y="70561"/>
                  </a:cubicBezTo>
                  <a:cubicBezTo>
                    <a:pt x="432392" y="141122"/>
                    <a:pt x="0" y="559061"/>
                    <a:pt x="0" y="559061"/>
                  </a:cubicBezTo>
                </a:path>
              </a:pathLst>
            </a:custGeom>
            <a:ln>
              <a:solidFill>
                <a:srgbClr val="FFFF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F979EFB-382B-4FF5-9E46-4915C0AF90BA}"/>
                </a:ext>
              </a:extLst>
            </p:cNvPr>
            <p:cNvSpPr/>
            <p:nvPr/>
          </p:nvSpPr>
          <p:spPr>
            <a:xfrm>
              <a:off x="4745906" y="1911285"/>
              <a:ext cx="125737" cy="15725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48C99D-FDBF-43EB-A63F-8ED187DE52E6}"/>
              </a:ext>
            </a:extLst>
          </p:cNvPr>
          <p:cNvGrpSpPr/>
          <p:nvPr/>
        </p:nvGrpSpPr>
        <p:grpSpPr>
          <a:xfrm>
            <a:off x="2452216" y="2700833"/>
            <a:ext cx="154294" cy="599473"/>
            <a:chOff x="2157785" y="1853727"/>
            <a:chExt cx="154334" cy="599629"/>
          </a:xfrm>
        </p:grpSpPr>
        <p:sp>
          <p:nvSpPr>
            <p:cNvPr id="37" name="Freeform 20">
              <a:extLst>
                <a:ext uri="{FF2B5EF4-FFF2-40B4-BE49-F238E27FC236}">
                  <a16:creationId xmlns:a16="http://schemas.microsoft.com/office/drawing/2014/main" id="{AF69DB9C-0852-4E3D-81AC-6A14E1E6759F}"/>
                </a:ext>
              </a:extLst>
            </p:cNvPr>
            <p:cNvSpPr/>
            <p:nvPr/>
          </p:nvSpPr>
          <p:spPr>
            <a:xfrm>
              <a:off x="2231508" y="1991843"/>
              <a:ext cx="80611" cy="461513"/>
            </a:xfrm>
            <a:custGeom>
              <a:avLst/>
              <a:gdLst>
                <a:gd name="connsiteX0" fmla="*/ 0 w 206246"/>
                <a:gd name="connsiteY0" fmla="*/ 0 h 705612"/>
                <a:gd name="connsiteX1" fmla="*/ 184536 w 206246"/>
                <a:gd name="connsiteY1" fmla="*/ 293100 h 705612"/>
                <a:gd name="connsiteX2" fmla="*/ 130261 w 206246"/>
                <a:gd name="connsiteY2" fmla="*/ 705612 h 705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246" h="705612">
                  <a:moveTo>
                    <a:pt x="0" y="0"/>
                  </a:moveTo>
                  <a:cubicBezTo>
                    <a:pt x="81413" y="87749"/>
                    <a:pt x="162826" y="175498"/>
                    <a:pt x="184536" y="293100"/>
                  </a:cubicBezTo>
                  <a:cubicBezTo>
                    <a:pt x="206246" y="410702"/>
                    <a:pt x="130261" y="705612"/>
                    <a:pt x="130261" y="705612"/>
                  </a:cubicBezTo>
                </a:path>
              </a:pathLst>
            </a:custGeom>
            <a:ln>
              <a:solidFill>
                <a:srgbClr val="FFFF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6E007FF-C5CD-4570-BCCF-6113EB4190DA}"/>
                </a:ext>
              </a:extLst>
            </p:cNvPr>
            <p:cNvSpPr/>
            <p:nvPr/>
          </p:nvSpPr>
          <p:spPr>
            <a:xfrm>
              <a:off x="2157785" y="1853727"/>
              <a:ext cx="125737" cy="15725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C244198-85C5-402B-B437-6B51821E36DD}"/>
              </a:ext>
            </a:extLst>
          </p:cNvPr>
          <p:cNvGrpSpPr/>
          <p:nvPr/>
        </p:nvGrpSpPr>
        <p:grpSpPr>
          <a:xfrm>
            <a:off x="2019403" y="2692974"/>
            <a:ext cx="511141" cy="607333"/>
            <a:chOff x="1724861" y="1845866"/>
            <a:chExt cx="511274" cy="607491"/>
          </a:xfrm>
        </p:grpSpPr>
        <p:sp>
          <p:nvSpPr>
            <p:cNvPr id="53" name="Freeform 23">
              <a:extLst>
                <a:ext uri="{FF2B5EF4-FFF2-40B4-BE49-F238E27FC236}">
                  <a16:creationId xmlns:a16="http://schemas.microsoft.com/office/drawing/2014/main" id="{E25A0D7B-12EC-465E-9D7F-75ED2E86CB6B}"/>
                </a:ext>
              </a:extLst>
            </p:cNvPr>
            <p:cNvSpPr/>
            <p:nvPr/>
          </p:nvSpPr>
          <p:spPr>
            <a:xfrm>
              <a:off x="1850598" y="1916141"/>
              <a:ext cx="385537" cy="537216"/>
            </a:xfrm>
            <a:custGeom>
              <a:avLst/>
              <a:gdLst>
                <a:gd name="connsiteX0" fmla="*/ 0 w 944387"/>
                <a:gd name="connsiteY0" fmla="*/ 0 h 803312"/>
                <a:gd name="connsiteX1" fmla="*/ 477621 w 944387"/>
                <a:gd name="connsiteY1" fmla="*/ 184545 h 803312"/>
                <a:gd name="connsiteX2" fmla="*/ 814126 w 944387"/>
                <a:gd name="connsiteY2" fmla="*/ 488500 h 803312"/>
                <a:gd name="connsiteX3" fmla="*/ 944387 w 944387"/>
                <a:gd name="connsiteY3" fmla="*/ 803312 h 803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387" h="803312">
                  <a:moveTo>
                    <a:pt x="0" y="0"/>
                  </a:moveTo>
                  <a:cubicBezTo>
                    <a:pt x="170966" y="51564"/>
                    <a:pt x="341933" y="103128"/>
                    <a:pt x="477621" y="184545"/>
                  </a:cubicBezTo>
                  <a:cubicBezTo>
                    <a:pt x="613309" y="265962"/>
                    <a:pt x="736332" y="385372"/>
                    <a:pt x="814126" y="488500"/>
                  </a:cubicBezTo>
                  <a:cubicBezTo>
                    <a:pt x="891920" y="591628"/>
                    <a:pt x="944387" y="803312"/>
                    <a:pt x="944387" y="803312"/>
                  </a:cubicBezTo>
                </a:path>
              </a:pathLst>
            </a:custGeom>
            <a:ln>
              <a:solidFill>
                <a:srgbClr val="FFFF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5D5ADE7-C14E-4E0A-8788-3C520D1A9595}"/>
                </a:ext>
              </a:extLst>
            </p:cNvPr>
            <p:cNvSpPr/>
            <p:nvPr/>
          </p:nvSpPr>
          <p:spPr>
            <a:xfrm>
              <a:off x="1724861" y="1845866"/>
              <a:ext cx="125737" cy="15725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2FA7EAE-0DBA-4D3A-BD8A-6D97B9E37B73}"/>
              </a:ext>
            </a:extLst>
          </p:cNvPr>
          <p:cNvGrpSpPr/>
          <p:nvPr/>
        </p:nvGrpSpPr>
        <p:grpSpPr>
          <a:xfrm>
            <a:off x="1812425" y="3315558"/>
            <a:ext cx="1692556" cy="1330204"/>
            <a:chOff x="1072772" y="3188001"/>
            <a:chExt cx="1692997" cy="1330550"/>
          </a:xfrm>
        </p:grpSpPr>
        <p:sp>
          <p:nvSpPr>
            <p:cNvPr id="60" name="Freeform 26">
              <a:extLst>
                <a:ext uri="{FF2B5EF4-FFF2-40B4-BE49-F238E27FC236}">
                  <a16:creationId xmlns:a16="http://schemas.microsoft.com/office/drawing/2014/main" id="{DD913B76-1AFC-4393-B4F6-B6D598BFBC9F}"/>
                </a:ext>
              </a:extLst>
            </p:cNvPr>
            <p:cNvSpPr/>
            <p:nvPr/>
          </p:nvSpPr>
          <p:spPr>
            <a:xfrm>
              <a:off x="1072772" y="3188001"/>
              <a:ext cx="1630129" cy="1251924"/>
            </a:xfrm>
            <a:custGeom>
              <a:avLst/>
              <a:gdLst>
                <a:gd name="connsiteX0" fmla="*/ 824982 w 824982"/>
                <a:gd name="connsiteY0" fmla="*/ 1997423 h 1997423"/>
                <a:gd name="connsiteX1" fmla="*/ 217100 w 824982"/>
                <a:gd name="connsiteY1" fmla="*/ 1628334 h 1997423"/>
                <a:gd name="connsiteX2" fmla="*/ 21710 w 824982"/>
                <a:gd name="connsiteY2" fmla="*/ 683900 h 1997423"/>
                <a:gd name="connsiteX3" fmla="*/ 347361 w 824982"/>
                <a:gd name="connsiteY3" fmla="*/ 0 h 1997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4982" h="1997423">
                  <a:moveTo>
                    <a:pt x="824982" y="1997423"/>
                  </a:moveTo>
                  <a:cubicBezTo>
                    <a:pt x="587980" y="1922339"/>
                    <a:pt x="350979" y="1847255"/>
                    <a:pt x="217100" y="1628334"/>
                  </a:cubicBezTo>
                  <a:cubicBezTo>
                    <a:pt x="83221" y="1409413"/>
                    <a:pt x="0" y="955289"/>
                    <a:pt x="21710" y="683900"/>
                  </a:cubicBezTo>
                  <a:cubicBezTo>
                    <a:pt x="43420" y="412511"/>
                    <a:pt x="347361" y="0"/>
                    <a:pt x="347361" y="0"/>
                  </a:cubicBezTo>
                </a:path>
              </a:pathLst>
            </a:custGeom>
            <a:ln>
              <a:solidFill>
                <a:srgbClr val="FFFF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F82F3BF-0683-4E2A-95AF-3DC6E9E5CEA0}"/>
                </a:ext>
              </a:extLst>
            </p:cNvPr>
            <p:cNvSpPr/>
            <p:nvPr/>
          </p:nvSpPr>
          <p:spPr>
            <a:xfrm>
              <a:off x="2640032" y="4361296"/>
              <a:ext cx="125737" cy="15725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965C0AD-B2A6-45B7-9CF0-2CC4B3A1CCB0}"/>
              </a:ext>
            </a:extLst>
          </p:cNvPr>
          <p:cNvGrpSpPr/>
          <p:nvPr/>
        </p:nvGrpSpPr>
        <p:grpSpPr>
          <a:xfrm>
            <a:off x="2145108" y="2985260"/>
            <a:ext cx="359108" cy="300095"/>
            <a:chOff x="1850598" y="2138227"/>
            <a:chExt cx="359202" cy="300173"/>
          </a:xfrm>
        </p:grpSpPr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E84CAE28-B903-4706-B87D-A06BA51AF200}"/>
                </a:ext>
              </a:extLst>
            </p:cNvPr>
            <p:cNvSpPr/>
            <p:nvPr/>
          </p:nvSpPr>
          <p:spPr>
            <a:xfrm>
              <a:off x="1913467" y="2216855"/>
              <a:ext cx="296333" cy="221545"/>
            </a:xfrm>
            <a:custGeom>
              <a:avLst/>
              <a:gdLst>
                <a:gd name="connsiteX0" fmla="*/ 0 w 296333"/>
                <a:gd name="connsiteY0" fmla="*/ 9878 h 221545"/>
                <a:gd name="connsiteX1" fmla="*/ 143933 w 296333"/>
                <a:gd name="connsiteY1" fmla="*/ 35278 h 221545"/>
                <a:gd name="connsiteX2" fmla="*/ 296333 w 296333"/>
                <a:gd name="connsiteY2" fmla="*/ 221545 h 22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333" h="221545">
                  <a:moveTo>
                    <a:pt x="0" y="9878"/>
                  </a:moveTo>
                  <a:cubicBezTo>
                    <a:pt x="47272" y="4939"/>
                    <a:pt x="94544" y="0"/>
                    <a:pt x="143933" y="35278"/>
                  </a:cubicBezTo>
                  <a:cubicBezTo>
                    <a:pt x="193322" y="70556"/>
                    <a:pt x="296333" y="221545"/>
                    <a:pt x="296333" y="221545"/>
                  </a:cubicBezTo>
                </a:path>
              </a:pathLst>
            </a:custGeom>
            <a:ln>
              <a:solidFill>
                <a:srgbClr val="FFFF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4770FC6-2789-4B03-9F1A-0389EF2CCDF5}"/>
                </a:ext>
              </a:extLst>
            </p:cNvPr>
            <p:cNvSpPr/>
            <p:nvPr/>
          </p:nvSpPr>
          <p:spPr>
            <a:xfrm>
              <a:off x="1850598" y="2138227"/>
              <a:ext cx="125737" cy="15725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2E39AA02-E7D3-4841-8445-E45F05C41F7A}"/>
              </a:ext>
            </a:extLst>
          </p:cNvPr>
          <p:cNvSpPr txBox="1"/>
          <p:nvPr/>
        </p:nvSpPr>
        <p:spPr>
          <a:xfrm>
            <a:off x="8944857" y="2907303"/>
            <a:ext cx="2881343" cy="224643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Errors at those “remote sites” provide a good guide to assess the model reliability for those particular conditions somewhere else.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AADD46F-BE63-4A12-AEBC-25758B8FB5AA}"/>
              </a:ext>
            </a:extLst>
          </p:cNvPr>
          <p:cNvSpPr txBox="1"/>
          <p:nvPr/>
        </p:nvSpPr>
        <p:spPr>
          <a:xfrm>
            <a:off x="540834" y="977868"/>
            <a:ext cx="11278562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Let’s forecast rainfall for Louisiana. The conditions are mainly convection, light winds, in summer, flat area. </a:t>
            </a:r>
            <a:r>
              <a:rPr kumimoji="0" lang="en-GB" sz="1799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did the model perform, </a:t>
            </a:r>
            <a:r>
              <a:rPr kumimoji="0" lang="en-GB" sz="1799" b="1" i="0" u="sng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a short range</a:t>
            </a:r>
            <a:r>
              <a:rPr kumimoji="0" lang="en-GB" sz="1799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in other sites with similar conditions?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784FB701-0BAA-471B-B8AD-16593165D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711" y="431057"/>
            <a:ext cx="6309088" cy="369332"/>
          </a:xfrm>
        </p:spPr>
        <p:txBody>
          <a:bodyPr/>
          <a:lstStyle/>
          <a:p>
            <a:r>
              <a:rPr lang="en-GB" sz="2800" b="1" dirty="0">
                <a:latin typeface="Abadi" panose="020B0604020104020204" pitchFamily="34" charset="0"/>
              </a:rPr>
              <a:t>The “Remote Calibration” concept</a:t>
            </a:r>
          </a:p>
        </p:txBody>
      </p:sp>
    </p:spTree>
    <p:extLst>
      <p:ext uri="{BB962C8B-B14F-4D97-AF65-F5344CB8AC3E}">
        <p14:creationId xmlns:p14="http://schemas.microsoft.com/office/powerpoint/2010/main" val="66768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4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ntr" presetSubtype="4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" presetClass="entr" presetSubtype="4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" presetClass="entr" presetSubtype="4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" presetClass="entr" presetSubtype="4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ECMWF Light 16:9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MWF_16.9_light_blue.potx" id="{6E553A05-1FF4-41A6-8DCD-4A16C4C52284}" vid="{CB9C2DB0-F904-43F7-8D0F-6F373F3FC0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ECMWF_16.9_light_blue</Template>
  <TotalTime>532</TotalTime>
  <Words>1439</Words>
  <Application>Microsoft Office PowerPoint</Application>
  <PresentationFormat>Custom</PresentationFormat>
  <Paragraphs>213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Abadi</vt:lpstr>
      <vt:lpstr>Arial</vt:lpstr>
      <vt:lpstr>Calibri</vt:lpstr>
      <vt:lpstr>Helvetica</vt:lpstr>
      <vt:lpstr>Verdana</vt:lpstr>
      <vt:lpstr>Wingdings</vt:lpstr>
      <vt:lpstr>ECMWF Light 16:9 blue</vt:lpstr>
      <vt:lpstr>PowerPoint Presentation</vt:lpstr>
      <vt:lpstr>INDEX</vt:lpstr>
      <vt:lpstr>Introduction to ERA-5 reanalysis</vt:lpstr>
      <vt:lpstr>WHAT IS NEW IN ERA-5 ?</vt:lpstr>
      <vt:lpstr>Sub-seasonal forecasts at ECMWF</vt:lpstr>
      <vt:lpstr>Sub-seasonal forecast: large scale patterns</vt:lpstr>
      <vt:lpstr>PowerPoint Presentation</vt:lpstr>
      <vt:lpstr>PowerPoint Presentation</vt:lpstr>
      <vt:lpstr>The “Remote Calibration” concept</vt:lpstr>
      <vt:lpstr>PowerPoint Presentation</vt:lpstr>
      <vt:lpstr>The “Remote Calibration” concept</vt:lpstr>
      <vt:lpstr>The Decision Tree concept</vt:lpstr>
      <vt:lpstr>PowerPoint Presentation</vt:lpstr>
      <vt:lpstr>Case study: 28th May 2019 18 UTC</vt:lpstr>
      <vt:lpstr>Case study: 28th May 2019 18 UTC</vt:lpstr>
      <vt:lpstr>HIGLANDER and ECMWF (activities 4.1 and 4.3)</vt:lpstr>
      <vt:lpstr>Benefits of ecPoint for HIGHLANDER</vt:lpstr>
      <vt:lpstr>MISTRAL overlap: what can be re-used in HIGHLANDER?</vt:lpstr>
    </vt:vector>
  </TitlesOfParts>
  <Company>ECMWF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Estibaliz Gascon</dc:creator>
  <cp:lastModifiedBy>Estíbaliz Gascón Salvador</cp:lastModifiedBy>
  <cp:revision>47</cp:revision>
  <cp:lastPrinted>2014-11-19T12:15:44Z</cp:lastPrinted>
  <dcterms:created xsi:type="dcterms:W3CDTF">2019-10-14T09:58:00Z</dcterms:created>
  <dcterms:modified xsi:type="dcterms:W3CDTF">2021-08-26T15:48:04Z</dcterms:modified>
</cp:coreProperties>
</file>