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33" r:id="rId3"/>
    <p:sldId id="285" r:id="rId4"/>
    <p:sldId id="286" r:id="rId5"/>
    <p:sldId id="329" r:id="rId6"/>
    <p:sldId id="331" r:id="rId7"/>
    <p:sldId id="307" r:id="rId8"/>
    <p:sldId id="303" r:id="rId9"/>
    <p:sldId id="304" r:id="rId10"/>
    <p:sldId id="305" r:id="rId11"/>
    <p:sldId id="306" r:id="rId12"/>
    <p:sldId id="334" r:id="rId13"/>
    <p:sldId id="335" r:id="rId14"/>
    <p:sldId id="336" r:id="rId15"/>
    <p:sldId id="337" r:id="rId16"/>
    <p:sldId id="338" r:id="rId17"/>
    <p:sldId id="339" r:id="rId18"/>
    <p:sldId id="328" r:id="rId19"/>
    <p:sldId id="276" r:id="rId20"/>
    <p:sldId id="277" r:id="rId21"/>
    <p:sldId id="34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3399"/>
    <a:srgbClr val="336699"/>
    <a:srgbClr val="008000"/>
    <a:srgbClr val="00CC99"/>
    <a:srgbClr val="00CC66"/>
    <a:srgbClr val="660033"/>
    <a:srgbClr val="00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1185;&#23398;\My%20PhD\Roma%20Tor%20Vergata%20ACCEPTED\PhD%20Dissertation\Chapter%20III%20-%20ATMOSPHERES\OVATTA\Besan&#231;on\RESULTS\STELLAR%20C-O\WASP%2012%20Refractory%20Distribu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1185;&#23398;\My%20PhD\Roma%20Tor%20Vergata%20ACCEPTED\PhD%20Dissertation\Chapter%20III%20-%20ATMOSPHERES\OVATTA\Besan&#231;on\RESULTS\STELLAR%20C-O\WASP%2012%20Refractory%20Distribu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1185;&#23398;\My%20PhD\Roma%20Tor%20Vergata%20ACCEPTED\PhD%20Dissertation\Chapter%20III%20-%20ATMOSPHERES\OVATTA\Besan&#231;on\RESULTS\STELLAR%20C-O\WASP%2012%20Refractory%20Distribu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1185;&#23398;\My%20PhD\Roma%20Tor%20Vergata%20ACCEPTED\PhD%20Dissertation\Chapter%20III%20-%20ATMOSPHERES\OVATTA\Besan&#231;on\RESULTS\STELLAR%20C-O\WASP%2012%20Refractory%20Distribu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1185;&#23398;\My%20PhD\Roma%20Tor%20Vergata%20ACCEPTED\PhD%20Dissertation\Chapter%20III%20-%20ATMOSPHERES\OVATTA\Besan&#231;on\RESULTS\STELLAR%20C-O\WASP%2012%20Refractory%20Distribu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31185;&#23398;\My%20PhD\Roma%20Tor%20Vergata%20ACCEPTED\PhD%20Dissertation\Chapter%20III%20-%20ATMOSPHERES\OVATTA\Besan&#231;on\RESULTS\STELLAR%20C-O\WASP%2012%20Refractory%20Distrib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568914505045662E-2"/>
          <c:w val="0.99583331958259358"/>
          <c:h val="0.8584803231884415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3138221784776904"/>
                  <c:y val="-0.34354257801108196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CrC24H36
92%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3834329736560705E-2"/>
                  <c:y val="0.1135303138801620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K2TiO3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'1854'!$A$2:$A$3</c:f>
              <c:strCache>
                <c:ptCount val="2"/>
                <c:pt idx="0">
                  <c:v>CrC24H36</c:v>
                </c:pt>
                <c:pt idx="1">
                  <c:v>K2TiO3</c:v>
                </c:pt>
              </c:strCache>
            </c:strRef>
          </c:cat>
          <c:val>
            <c:numRef>
              <c:f>'1854'!$B$2:$B$3</c:f>
              <c:numCache>
                <c:formatCode>0.00E+00</c:formatCode>
                <c:ptCount val="2"/>
                <c:pt idx="0">
                  <c:v>92.007448202657784</c:v>
                </c:pt>
                <c:pt idx="1">
                  <c:v>7.9674544312150211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116568241469816"/>
          <c:w val="1"/>
          <c:h val="0.855584973753280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7947837341716627"/>
                  <c:y val="9.185586176727930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K2TiO3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998830957178152"/>
                  <c:y val="-0.27195282881306526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CaAl4O7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7155812856674094"/>
                  <c:y val="-0.2079002624671918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Al2O3s
45%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91938854865364E-2"/>
                  <c:y val="0.130047240775057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CaAl2O4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799066783318807E-2"/>
                  <c:y val="0.1214002412304298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>
                        <a:solidFill>
                          <a:schemeClr val="bg1"/>
                        </a:solidFill>
                      </a:rPr>
                      <a:t>CaOs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'1659'!$D$2:$D$6</c:f>
              <c:strCache>
                <c:ptCount val="5"/>
                <c:pt idx="0">
                  <c:v>K2TiO3</c:v>
                </c:pt>
                <c:pt idx="1">
                  <c:v>CaAl4O7</c:v>
                </c:pt>
                <c:pt idx="2">
                  <c:v>Al2O3s</c:v>
                </c:pt>
                <c:pt idx="3">
                  <c:v>CaAl2O4</c:v>
                </c:pt>
                <c:pt idx="4">
                  <c:v>CaOs</c:v>
                </c:pt>
              </c:strCache>
            </c:strRef>
          </c:cat>
          <c:val>
            <c:numRef>
              <c:f>'1659'!$E$2:$E$6</c:f>
              <c:numCache>
                <c:formatCode>0.00</c:formatCode>
                <c:ptCount val="5"/>
                <c:pt idx="0">
                  <c:v>27.112696346002284</c:v>
                </c:pt>
                <c:pt idx="1">
                  <c:v>15.664252189100273</c:v>
                </c:pt>
                <c:pt idx="2">
                  <c:v>43.039212671543886</c:v>
                </c:pt>
                <c:pt idx="3">
                  <c:v>7.0302261520229514</c:v>
                </c:pt>
                <c:pt idx="4">
                  <c:v>3.0033297354548081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5310059134174493E-2"/>
          <c:w val="1"/>
          <c:h val="0.8717907851879961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8254133487551344"/>
                  <c:y val="8.379217658033709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Ca2SiO4s
33%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596942331361123"/>
                  <c:y val="-0.28882237611864781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Ca3SiO5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523659118881326"/>
                  <c:y val="-0.3106024096385542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Ca3Si2O7s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889976323581021"/>
                  <c:y val="-0.2390000948676596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Al2O3s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4898932831136222"/>
                  <c:y val="-0.1377355089649938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Ca2Al2SiO7s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3349008457276174"/>
                  <c:y val="3.004112053059202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CaSiO3s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9.9532419558666277E-2"/>
                  <c:y val="7.996441862207004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K2TiO3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1354014775930783E-2"/>
                  <c:y val="9.8922152037036096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err="1">
                        <a:solidFill>
                          <a:schemeClr val="bg1"/>
                        </a:solidFill>
                      </a:rPr>
                      <a:t>CaOs</a:t>
                    </a:r>
                    <a:r>
                      <a:rPr lang="en-US" sz="1100" dirty="0">
                        <a:solidFill>
                          <a:schemeClr val="bg1"/>
                        </a:solidFill>
                      </a:rPr>
                      <a:t>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1094585399047344E-2"/>
                  <c:y val="0.12447207367802167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CaAl2O4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3.6022771459123165E-2"/>
                  <c:y val="0.21845185212517204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chemeClr val="bg1"/>
                        </a:solidFill>
                      </a:rPr>
                      <a:t>CaAl4O7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'1562'!$D$2:$D$11</c:f>
              <c:strCache>
                <c:ptCount val="10"/>
                <c:pt idx="0">
                  <c:v>Ca2SiO4s</c:v>
                </c:pt>
                <c:pt idx="1">
                  <c:v>Ca3SiO5</c:v>
                </c:pt>
                <c:pt idx="2">
                  <c:v>Ca3Si2O7s</c:v>
                </c:pt>
                <c:pt idx="3">
                  <c:v>Al2O3s</c:v>
                </c:pt>
                <c:pt idx="4">
                  <c:v>Ca2Al2SiO7s</c:v>
                </c:pt>
                <c:pt idx="5">
                  <c:v>CaSiO3s</c:v>
                </c:pt>
                <c:pt idx="6">
                  <c:v>K2TiO3</c:v>
                </c:pt>
                <c:pt idx="7">
                  <c:v>CaOs</c:v>
                </c:pt>
                <c:pt idx="8">
                  <c:v>CaAl2O4</c:v>
                </c:pt>
                <c:pt idx="9">
                  <c:v>CaAl4O7</c:v>
                </c:pt>
              </c:strCache>
            </c:strRef>
          </c:cat>
          <c:val>
            <c:numRef>
              <c:f>'1562'!$E$2:$E$11</c:f>
              <c:numCache>
                <c:formatCode>0.00</c:formatCode>
                <c:ptCount val="10"/>
                <c:pt idx="0">
                  <c:v>32.051904263609359</c:v>
                </c:pt>
                <c:pt idx="1">
                  <c:v>13.355254807505201</c:v>
                </c:pt>
                <c:pt idx="2">
                  <c:v>11.485696973962126</c:v>
                </c:pt>
                <c:pt idx="3">
                  <c:v>9.2917383115686825</c:v>
                </c:pt>
                <c:pt idx="4">
                  <c:v>8.7346829628146772</c:v>
                </c:pt>
                <c:pt idx="5">
                  <c:v>7.1909951327422483</c:v>
                </c:pt>
                <c:pt idx="6">
                  <c:v>6.8593923509193901</c:v>
                </c:pt>
                <c:pt idx="7">
                  <c:v>3.6104458175150675</c:v>
                </c:pt>
                <c:pt idx="8">
                  <c:v>2.4430607376893891</c:v>
                </c:pt>
                <c:pt idx="9">
                  <c:v>1.5386302543697641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612065321788976E-3"/>
          <c:w val="1"/>
          <c:h val="0.8766037126435964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181586942827802"/>
                  <c:y val="4.487314085739285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Fes
42%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830878779041515"/>
                  <c:y val="-0.38422497046484916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Mg2SiO4s
26%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485734422086127"/>
                  <c:y val="7.429755833178486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MgSiO3s
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7479464372508994E-2"/>
                  <c:y val="4.943986506297112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CaSiO3s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7437907067172158E-2"/>
                  <c:y val="4.826155229284906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chemeClr val="bg1"/>
                        </a:solidFill>
                      </a:rPr>
                      <a:t>MgOs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343795567220764E-2"/>
                  <c:y val="0.1103338670687321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Al2SiO5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'1026'!$D$2:$D$7</c:f>
              <c:strCache>
                <c:ptCount val="6"/>
                <c:pt idx="0">
                  <c:v>Fes</c:v>
                </c:pt>
                <c:pt idx="1">
                  <c:v>Mg2SiO4s</c:v>
                </c:pt>
                <c:pt idx="2">
                  <c:v>MgSiO3s</c:v>
                </c:pt>
                <c:pt idx="3">
                  <c:v>CaSiO3s</c:v>
                </c:pt>
                <c:pt idx="4">
                  <c:v>MgOs</c:v>
                </c:pt>
                <c:pt idx="5">
                  <c:v>Al2SiO5</c:v>
                </c:pt>
              </c:strCache>
            </c:strRef>
          </c:cat>
          <c:val>
            <c:numRef>
              <c:f>'1026'!$E$2:$E$7</c:f>
              <c:numCache>
                <c:formatCode>0.00</c:formatCode>
                <c:ptCount val="6"/>
                <c:pt idx="0">
                  <c:v>38.208412948071327</c:v>
                </c:pt>
                <c:pt idx="1">
                  <c:v>23.260915802737273</c:v>
                </c:pt>
                <c:pt idx="2">
                  <c:v>19.831137885809579</c:v>
                </c:pt>
                <c:pt idx="3">
                  <c:v>4.2191341115649692</c:v>
                </c:pt>
                <c:pt idx="4">
                  <c:v>3.8674520297931601</c:v>
                </c:pt>
                <c:pt idx="5">
                  <c:v>1.1884523371878808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770540226928198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1810147108234848"/>
                  <c:y val="9.803283518131662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Mg4Si6O21H12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5474992709244677E-2"/>
                  <c:y val="-0.42564400106673428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Fes
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916516928890381"/>
                  <c:y val="-0.13719320799185816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Mg2SiO4s
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7697154175172547"/>
                  <c:y val="7.666699882433859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FeS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094609701565081E-2"/>
                  <c:y val="0.1079863003740861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>
                        <a:solidFill>
                          <a:schemeClr val="bg1"/>
                        </a:solidFill>
                      </a:rPr>
                      <a:t>MgOs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3296515018956024E-2"/>
                  <c:y val="3.241939892129035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</a:rPr>
                      <a:t>Ca3Si2O7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7725041314280162E-2"/>
                  <c:y val="0.15745665618565596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err="1">
                        <a:solidFill>
                          <a:schemeClr val="bg1"/>
                        </a:solidFill>
                      </a:rPr>
                      <a:t>FeO</a:t>
                    </a:r>
                    <a:r>
                      <a:rPr lang="en-US" sz="1100" dirty="0">
                        <a:solidFill>
                          <a:schemeClr val="bg1"/>
                        </a:solidFill>
                      </a:rPr>
                      <a:t>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245880723242928E-2"/>
                  <c:y val="6.264434773328903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Cr2FeO4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2.7742051724053973E-2"/>
                  <c:y val="0.191043440998446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'441'!$A$2:$A$9</c:f>
              <c:strCache>
                <c:ptCount val="8"/>
                <c:pt idx="0">
                  <c:v>Mg4Si6O21H12</c:v>
                </c:pt>
                <c:pt idx="1">
                  <c:v>Fes</c:v>
                </c:pt>
                <c:pt idx="2">
                  <c:v>Mg2SiO4s</c:v>
                </c:pt>
                <c:pt idx="3">
                  <c:v>FeS</c:v>
                </c:pt>
                <c:pt idx="4">
                  <c:v>MgOs</c:v>
                </c:pt>
                <c:pt idx="5">
                  <c:v>Ca3Si2O7</c:v>
                </c:pt>
                <c:pt idx="6">
                  <c:v>FeO</c:v>
                </c:pt>
                <c:pt idx="7">
                  <c:v>Cr2FeO4</c:v>
                </c:pt>
              </c:strCache>
            </c:strRef>
          </c:cat>
          <c:val>
            <c:numRef>
              <c:f>'441'!$B$2:$B$9</c:f>
              <c:numCache>
                <c:formatCode>0.00</c:formatCode>
                <c:ptCount val="8"/>
                <c:pt idx="0">
                  <c:v>29.063395924689843</c:v>
                </c:pt>
                <c:pt idx="1">
                  <c:v>30.453524797071822</c:v>
                </c:pt>
                <c:pt idx="2">
                  <c:v>20.135956606196192</c:v>
                </c:pt>
                <c:pt idx="3">
                  <c:v>3.4060390119141664</c:v>
                </c:pt>
                <c:pt idx="4">
                  <c:v>4.5601271567195507</c:v>
                </c:pt>
                <c:pt idx="5">
                  <c:v>2.9785329416201209</c:v>
                </c:pt>
                <c:pt idx="6">
                  <c:v>2.0279870141508933</c:v>
                </c:pt>
                <c:pt idx="7">
                  <c:v>1.1893055304299931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25201710897249E-3"/>
          <c:y val="7.7046586549647019E-3"/>
          <c:w val="0.99338834142738142"/>
          <c:h val="0.855069629035224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2044416345657103"/>
                  <c:y val="3.026844150875002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Mg4Si6O21H12
44%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148582075468024"/>
                  <c:y val="-0.3379028132992327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Fe3O4
18%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723998933489319"/>
                  <c:y val="-0.2174936061381074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CaFe3O5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416204022218264"/>
                  <c:y val="2.31102697840519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FeOs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069128511713814"/>
                  <c:y val="8.150773658556201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MgOs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0470739768640032E-2"/>
                  <c:y val="3.3933993715812516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err="1">
                        <a:solidFill>
                          <a:schemeClr val="bg1"/>
                        </a:solidFill>
                      </a:rPr>
                      <a:t>FeS</a:t>
                    </a:r>
                    <a:r>
                      <a:rPr lang="en-US" sz="1100" dirty="0">
                        <a:solidFill>
                          <a:schemeClr val="bg1"/>
                        </a:solidFill>
                      </a:rPr>
                      <a:t>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4591717701953923E-2"/>
                  <c:y val="6.4698496209535966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Cr2FeO4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0442062797705898E-2"/>
                  <c:y val="0.1922187609576127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FeAl2O4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'344'!$A$2:$A$9</c:f>
              <c:strCache>
                <c:ptCount val="8"/>
                <c:pt idx="0">
                  <c:v>Mg4Si6O21H12</c:v>
                </c:pt>
                <c:pt idx="1">
                  <c:v>Fe3O4</c:v>
                </c:pt>
                <c:pt idx="2">
                  <c:v>CaFe3O5</c:v>
                </c:pt>
                <c:pt idx="3">
                  <c:v>FeOs</c:v>
                </c:pt>
                <c:pt idx="4">
                  <c:v>MgOs</c:v>
                </c:pt>
                <c:pt idx="5">
                  <c:v>FeS</c:v>
                </c:pt>
                <c:pt idx="6">
                  <c:v>Cr2FeO4</c:v>
                </c:pt>
                <c:pt idx="7">
                  <c:v>FeAl2O4</c:v>
                </c:pt>
              </c:strCache>
            </c:strRef>
          </c:cat>
          <c:val>
            <c:numRef>
              <c:f>'344'!$B$2:$B$9</c:f>
              <c:numCache>
                <c:formatCode>0.00</c:formatCode>
                <c:ptCount val="8"/>
                <c:pt idx="0">
                  <c:v>41.799253918796012</c:v>
                </c:pt>
                <c:pt idx="1">
                  <c:v>17.636237861500234</c:v>
                </c:pt>
                <c:pt idx="2">
                  <c:v>10.018837940587721</c:v>
                </c:pt>
                <c:pt idx="3">
                  <c:v>11.057721244769191</c:v>
                </c:pt>
                <c:pt idx="4">
                  <c:v>9.9452298048816807</c:v>
                </c:pt>
                <c:pt idx="5">
                  <c:v>3.0385769635685067</c:v>
                </c:pt>
                <c:pt idx="6">
                  <c:v>1.0477112773950388</c:v>
                </c:pt>
                <c:pt idx="7">
                  <c:v>1.045966042624759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03084-D82B-41DB-97C3-80A2DE3A429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BEC6B-477A-43AA-B144-35047971D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3386-91D2-414B-AD1E-0433FF07A756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5F63-5E22-42FA-ACFB-F9102ADF32D2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26FB-0165-466F-9EFC-E93A84BC6540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554D-BB6D-41F4-AA38-C808E5735785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15F6-8F9E-4933-8641-AA1A62EA5B23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0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BD86-3C08-463E-9ACE-67A36B99EAA8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04E-7F7C-4031-8E24-03710F87E188}" type="datetime1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8141-A2FE-45DA-8237-8E83A8499709}" type="datetime1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6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2474-8100-4C7A-804B-F71381AD7944}" type="datetime1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75-6387-4FAF-9249-3707D46028D7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2B76-8FBB-4DA3-B2AD-68D4BE1FC515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5AFC-E1CE-4E59-ACA8-DE9BF3A18EF8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7FD4-A549-48F6-B55B-10A098AB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0910.08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C3399"/>
                </a:solidFill>
                <a:latin typeface="Coneria Script Demo" pitchFamily="2" charset="-94"/>
              </a:rPr>
              <a:t>Planetary Rock Compositions for Four Stellar </a:t>
            </a:r>
            <a:r>
              <a:rPr lang="tr-TR" sz="4800" b="1" dirty="0" smtClean="0">
                <a:solidFill>
                  <a:srgbClr val="CC3399"/>
                </a:solidFill>
                <a:latin typeface="Coneria Script Demo" pitchFamily="2" charset="-94"/>
              </a:rPr>
              <a:t>Disks</a:t>
            </a:r>
            <a:endParaRPr lang="en-US" sz="4800" dirty="0">
              <a:solidFill>
                <a:srgbClr val="CC3399"/>
              </a:solidFill>
              <a:latin typeface="Coneria Script Demo" pitchFamily="2" charset="-9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8136904" cy="3672408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3300"/>
                </a:solidFill>
                <a:latin typeface="Coneria Script Demo" pitchFamily="2" charset="-94"/>
              </a:rPr>
              <a:t> </a:t>
            </a:r>
            <a:r>
              <a:rPr lang="en-US" sz="2600" b="1" dirty="0" smtClean="0">
                <a:solidFill>
                  <a:srgbClr val="008000"/>
                </a:solidFill>
                <a:latin typeface="Coneria Script Demo" pitchFamily="2" charset="-94"/>
              </a:rPr>
              <a:t>G</a:t>
            </a:r>
            <a:r>
              <a:rPr lang="tr-TR" sz="2600" b="1" dirty="0" smtClean="0">
                <a:solidFill>
                  <a:srgbClr val="008000"/>
                </a:solidFill>
                <a:latin typeface="Coneria Script Demo" pitchFamily="2" charset="-94"/>
              </a:rPr>
              <a:t>ül </a:t>
            </a:r>
            <a:r>
              <a:rPr lang="en-US" sz="2600" b="1" dirty="0" smtClean="0">
                <a:solidFill>
                  <a:srgbClr val="008000"/>
                </a:solidFill>
                <a:latin typeface="Coneria Script Demo" pitchFamily="2" charset="-94"/>
              </a:rPr>
              <a:t>S</a:t>
            </a:r>
            <a:r>
              <a:rPr lang="tr-TR" sz="2600" b="1" dirty="0" smtClean="0">
                <a:solidFill>
                  <a:srgbClr val="008000"/>
                </a:solidFill>
                <a:latin typeface="Coneria Script Demo" pitchFamily="2" charset="-94"/>
              </a:rPr>
              <a:t>evin</a:t>
            </a:r>
            <a:r>
              <a:rPr lang="en-US" sz="2600" b="1" dirty="0" smtClean="0">
                <a:solidFill>
                  <a:srgbClr val="008000"/>
                </a:solidFill>
                <a:latin typeface="Coneria Script Demo" pitchFamily="2" charset="-94"/>
              </a:rPr>
              <a:t> Pekmezci</a:t>
            </a:r>
            <a:endParaRPr lang="tr-TR" sz="2600" b="1" dirty="0" smtClean="0">
              <a:solidFill>
                <a:srgbClr val="008000"/>
              </a:solidFill>
              <a:latin typeface="Coneria Script Demo" pitchFamily="2" charset="-94"/>
            </a:endParaRPr>
          </a:p>
          <a:p>
            <a:r>
              <a:rPr lang="en-US" sz="2000" b="1" dirty="0" err="1" smtClean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Universita</a:t>
            </a:r>
            <a:r>
              <a:rPr lang="en-US" sz="2000" b="1" dirty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' di Roma Tor </a:t>
            </a:r>
            <a:r>
              <a:rPr lang="en-US" sz="2000" b="1" dirty="0" err="1" smtClean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Vergata</a:t>
            </a:r>
            <a:endParaRPr lang="tr-TR" sz="2000" b="1" dirty="0" smtClean="0">
              <a:solidFill>
                <a:srgbClr val="336699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600" b="1" dirty="0" smtClean="0">
                <a:solidFill>
                  <a:srgbClr val="008000"/>
                </a:solidFill>
                <a:latin typeface="Coneria Script Demo" pitchFamily="2" charset="-94"/>
              </a:rPr>
              <a:t>O</a:t>
            </a:r>
            <a:r>
              <a:rPr lang="tr-TR" sz="2600" b="1" dirty="0" smtClean="0">
                <a:solidFill>
                  <a:srgbClr val="008000"/>
                </a:solidFill>
                <a:latin typeface="Coneria Script Demo" pitchFamily="2" charset="-94"/>
              </a:rPr>
              <a:t>livier</a:t>
            </a:r>
            <a:r>
              <a:rPr lang="en-US" sz="2600" b="1" dirty="0" smtClean="0">
                <a:solidFill>
                  <a:srgbClr val="008000"/>
                </a:solidFill>
                <a:latin typeface="Coneria Script Demo" pitchFamily="2" charset="-94"/>
              </a:rPr>
              <a:t> </a:t>
            </a:r>
            <a:r>
              <a:rPr lang="en-US" sz="2600" b="1" dirty="0" err="1" smtClean="0">
                <a:solidFill>
                  <a:srgbClr val="008000"/>
                </a:solidFill>
                <a:latin typeface="Coneria Script Demo" pitchFamily="2" charset="-94"/>
              </a:rPr>
              <a:t>Mousis</a:t>
            </a:r>
            <a:endParaRPr lang="tr-TR" sz="2600" b="1" dirty="0" smtClean="0">
              <a:solidFill>
                <a:srgbClr val="008000"/>
              </a:solidFill>
              <a:latin typeface="Coneria Script Demo" pitchFamily="2" charset="-94"/>
            </a:endParaRPr>
          </a:p>
          <a:p>
            <a:r>
              <a:rPr lang="en-US" sz="2000" b="1" dirty="0" err="1" smtClean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Institut</a:t>
            </a:r>
            <a:r>
              <a:rPr lang="en-US" sz="2000" b="1" dirty="0" smtClean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 UTINAM, </a:t>
            </a:r>
            <a:r>
              <a:rPr lang="en-US" sz="2000" b="1" dirty="0" err="1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Université</a:t>
            </a:r>
            <a:r>
              <a:rPr lang="en-US" sz="2000" b="1" dirty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000" b="1" dirty="0" smtClean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Franche-Comté</a:t>
            </a:r>
            <a:endParaRPr lang="tr-TR" sz="2000" b="1" dirty="0" smtClean="0">
              <a:solidFill>
                <a:srgbClr val="336699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000" b="1" dirty="0" smtClean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UPS-OMP</a:t>
            </a:r>
            <a:r>
              <a:rPr lang="en-US" sz="2000" b="1" dirty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, CNRS-INSU, IRAP, </a:t>
            </a:r>
            <a:r>
              <a:rPr lang="en-US" sz="2000" b="1" dirty="0" err="1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Université</a:t>
            </a:r>
            <a:r>
              <a:rPr lang="en-US" sz="2000" b="1" dirty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000" b="1" dirty="0" smtClean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Toulouse</a:t>
            </a:r>
            <a:endParaRPr lang="tr-TR" sz="2000" b="1" dirty="0" smtClean="0">
              <a:solidFill>
                <a:srgbClr val="336699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600" b="1" dirty="0">
                <a:solidFill>
                  <a:srgbClr val="008000"/>
                </a:solidFill>
                <a:latin typeface="Coneria Script Demo" pitchFamily="2" charset="-94"/>
              </a:rPr>
              <a:t>M. Ali </a:t>
            </a:r>
            <a:r>
              <a:rPr lang="en-US" sz="2600" b="1" dirty="0" smtClean="0">
                <a:solidFill>
                  <a:srgbClr val="008000"/>
                </a:solidFill>
                <a:latin typeface="Coneria Script Demo" pitchFamily="2" charset="-94"/>
              </a:rPr>
              <a:t>Dib</a:t>
            </a:r>
            <a:endParaRPr lang="tr-TR" sz="2600" b="1" dirty="0" smtClean="0">
              <a:solidFill>
                <a:srgbClr val="008000"/>
              </a:solidFill>
              <a:latin typeface="Coneria Script Demo" pitchFamily="2" charset="-94"/>
            </a:endParaRPr>
          </a:p>
          <a:p>
            <a:r>
              <a:rPr lang="en-US" sz="2000" b="1" dirty="0" err="1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Institut</a:t>
            </a:r>
            <a:r>
              <a:rPr lang="en-US" sz="2000" b="1" dirty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 UTINAM, </a:t>
            </a:r>
            <a:r>
              <a:rPr lang="en-US" sz="2000" b="1" dirty="0" err="1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Université</a:t>
            </a:r>
            <a:r>
              <a:rPr lang="en-US" sz="2000" b="1" dirty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000" b="1" dirty="0" smtClean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Franche-Comté</a:t>
            </a:r>
            <a:endParaRPr lang="tr-TR" sz="2000" b="1" dirty="0" smtClean="0">
              <a:solidFill>
                <a:srgbClr val="336699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600" b="1" dirty="0" smtClean="0">
                <a:solidFill>
                  <a:srgbClr val="008000"/>
                </a:solidFill>
                <a:latin typeface="Coneria Script Demo" pitchFamily="2" charset="-94"/>
              </a:rPr>
              <a:t>J</a:t>
            </a:r>
            <a:r>
              <a:rPr lang="tr-TR" sz="2600" b="1" dirty="0" smtClean="0">
                <a:solidFill>
                  <a:srgbClr val="008000"/>
                </a:solidFill>
                <a:latin typeface="Coneria Script Demo" pitchFamily="2" charset="-94"/>
              </a:rPr>
              <a:t>onathan</a:t>
            </a:r>
            <a:r>
              <a:rPr lang="en-US" sz="2600" b="1" dirty="0" smtClean="0">
                <a:solidFill>
                  <a:srgbClr val="008000"/>
                </a:solidFill>
                <a:latin typeface="Coneria Script Demo" pitchFamily="2" charset="-94"/>
              </a:rPr>
              <a:t> </a:t>
            </a:r>
            <a:r>
              <a:rPr lang="en-US" sz="2600" b="1" dirty="0">
                <a:solidFill>
                  <a:srgbClr val="008000"/>
                </a:solidFill>
                <a:latin typeface="Coneria Script Demo" pitchFamily="2" charset="-94"/>
              </a:rPr>
              <a:t>I. </a:t>
            </a:r>
            <a:r>
              <a:rPr lang="en-US" sz="2600" b="1" dirty="0" smtClean="0">
                <a:solidFill>
                  <a:srgbClr val="008000"/>
                </a:solidFill>
                <a:latin typeface="Coneria Script Demo" pitchFamily="2" charset="-94"/>
              </a:rPr>
              <a:t>Lunine</a:t>
            </a:r>
            <a:endParaRPr lang="tr-TR" sz="2600" b="1" dirty="0" smtClean="0">
              <a:solidFill>
                <a:srgbClr val="008000"/>
              </a:solidFill>
              <a:latin typeface="Coneria Script Demo" pitchFamily="2" charset="-94"/>
            </a:endParaRPr>
          </a:p>
          <a:p>
            <a:r>
              <a:rPr lang="en-US" sz="2000" b="1" dirty="0" smtClean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Center </a:t>
            </a:r>
            <a:r>
              <a:rPr lang="en-US" sz="2000" b="1" dirty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for </a:t>
            </a:r>
            <a:r>
              <a:rPr lang="en-US" sz="2000" b="1" dirty="0" err="1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Radiophysics</a:t>
            </a:r>
            <a:r>
              <a:rPr lang="en-US" sz="2000" b="1" dirty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 and Space Research, Cornell </a:t>
            </a:r>
            <a:r>
              <a:rPr lang="en-US" sz="2000" b="1" dirty="0" smtClean="0">
                <a:solidFill>
                  <a:srgbClr val="336699"/>
                </a:solidFill>
                <a:latin typeface="Andalus" pitchFamily="18" charset="-78"/>
                <a:cs typeface="Andalus" pitchFamily="18" charset="-78"/>
              </a:rPr>
              <a:t>University </a:t>
            </a:r>
            <a:endParaRPr lang="en-US" sz="2000" b="1" dirty="0">
              <a:solidFill>
                <a:srgbClr val="336699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0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C3399"/>
                </a:solidFill>
                <a:latin typeface="Goudy Old Style" pitchFamily="18" charset="0"/>
                <a:cs typeface="Arial" pitchFamily="34" charset="0"/>
              </a:rPr>
              <a:t>Calcium-Bearing Species</a:t>
            </a:r>
            <a:endParaRPr lang="en-US" dirty="0">
              <a:latin typeface="Goudy Old Style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CaFe</a:t>
            </a:r>
            <a:r>
              <a:rPr lang="tr-TR" sz="2800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tr-TR" sz="2800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5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 (CALCIUM TRIIRON PENTAOXIDE): T&lt; ~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350 K 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for 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~10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%.</a:t>
            </a:r>
          </a:p>
          <a:p>
            <a:pPr marL="0" indent="0">
              <a:buNone/>
            </a:pPr>
            <a:endParaRPr lang="tr-TR" sz="2800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CaAl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7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, Ca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SiO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, Ca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Al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SiO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7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, Ca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SiO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7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 and 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Ca</a:t>
            </a:r>
            <a:r>
              <a:rPr lang="tr-TR" sz="2800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SiO</a:t>
            </a:r>
            <a:r>
              <a:rPr lang="tr-TR" sz="2800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5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 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(CALCIUM OXIDES with ALUMINIUM and/or SILICATES): ~1750-1500 K.</a:t>
            </a:r>
          </a:p>
          <a:p>
            <a:pPr marL="0" indent="0">
              <a:buNone/>
            </a:pPr>
            <a:endParaRPr lang="tr-TR" sz="28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Ca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TiO</a:t>
            </a:r>
            <a:r>
              <a:rPr lang="tr-TR" sz="2800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 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(CALCIUM TITANIUM OXIDE): T &gt; ~1600 Kelvin for ~85 - 100%.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b="1" dirty="0">
                <a:solidFill>
                  <a:srgbClr val="CC3399"/>
                </a:solidFill>
                <a:latin typeface="Goudy Old Style" pitchFamily="18" charset="0"/>
              </a:rPr>
              <a:t>Aluminum-Bearing </a:t>
            </a:r>
            <a:r>
              <a:rPr lang="tr-TR" b="1" dirty="0" smtClean="0">
                <a:solidFill>
                  <a:srgbClr val="CC3399"/>
                </a:solidFill>
                <a:latin typeface="Goudy Old Style" pitchFamily="18" charset="0"/>
              </a:rPr>
              <a:t>Species</a:t>
            </a:r>
            <a:endParaRPr lang="en-US" dirty="0">
              <a:solidFill>
                <a:srgbClr val="CC3399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Combinations 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of 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Al</a:t>
            </a:r>
            <a:r>
              <a:rPr lang="tr-TR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tr-TR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 (ALUMINIUM OXIDE) with 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calcium to (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CaAl</a:t>
            </a:r>
            <a:r>
              <a:rPr lang="tr-TR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tr-TR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7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, 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CaAl</a:t>
            </a:r>
            <a:r>
              <a:rPr lang="tr-TR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tr-TR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)or 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disthene (Ca</a:t>
            </a:r>
            <a:r>
              <a:rPr lang="tr-TR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Al</a:t>
            </a:r>
            <a:r>
              <a:rPr lang="tr-TR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SiO</a:t>
            </a:r>
            <a:r>
              <a:rPr lang="tr-TR" b="1" baseline="-25000" dirty="0">
                <a:solidFill>
                  <a:srgbClr val="663300"/>
                </a:solidFill>
                <a:latin typeface="Goudy Old Style" pitchFamily="18" charset="0"/>
              </a:rPr>
              <a:t>7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): ~1750-1500 Kelvin.</a:t>
            </a:r>
          </a:p>
          <a:p>
            <a:pPr marL="0" indent="0">
              <a:buNone/>
            </a:pP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 </a:t>
            </a:r>
            <a:endParaRPr lang="en-US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Calcium and aluminum are observed only in hot regions for a short range of nearly 200 Kelvin, excluding CaFe</a:t>
            </a:r>
            <a:r>
              <a:rPr lang="tr-TR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tr-TR" b="1" baseline="-25000" dirty="0">
                <a:solidFill>
                  <a:srgbClr val="663300"/>
                </a:solidFill>
                <a:latin typeface="Goudy Old Style" pitchFamily="18" charset="0"/>
              </a:rPr>
              <a:t>5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. </a:t>
            </a:r>
            <a:endParaRPr lang="tr-TR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endParaRPr lang="tr-TR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At 2000-1750 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Kelvin, rocky parts of disks are dominated only by CrC</a:t>
            </a:r>
            <a:r>
              <a:rPr lang="tr-TR" b="1" baseline="-25000" dirty="0">
                <a:solidFill>
                  <a:srgbClr val="663300"/>
                </a:solidFill>
                <a:latin typeface="Goudy Old Style" pitchFamily="18" charset="0"/>
              </a:rPr>
              <a:t>24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H</a:t>
            </a:r>
            <a:r>
              <a:rPr lang="tr-TR" b="1" baseline="-25000" dirty="0">
                <a:solidFill>
                  <a:srgbClr val="663300"/>
                </a:solidFill>
                <a:latin typeface="Goudy Old Style" pitchFamily="18" charset="0"/>
              </a:rPr>
              <a:t>36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 and K</a:t>
            </a:r>
            <a:r>
              <a:rPr lang="tr-TR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TiO</a:t>
            </a:r>
            <a:r>
              <a:rPr lang="tr-TR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/CaTiO</a:t>
            </a:r>
            <a:r>
              <a:rPr lang="tr-TR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. </a:t>
            </a:r>
            <a:endParaRPr lang="en-US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663300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CC3399"/>
                </a:solidFill>
                <a:latin typeface="Goudy Old Style" pitchFamily="18" charset="0"/>
              </a:rPr>
              <a:t>WASP-12 Composition for </a:t>
            </a:r>
            <a:r>
              <a:rPr lang="tr-TR" sz="3600" b="1" dirty="0" smtClean="0">
                <a:solidFill>
                  <a:srgbClr val="CC3399"/>
                </a:solidFill>
                <a:latin typeface="Goudy Old Style" pitchFamily="18" charset="0"/>
              </a:rPr>
              <a:t>1854 K</a:t>
            </a:r>
            <a:endParaRPr lang="en-US" sz="3600" dirty="0">
              <a:solidFill>
                <a:srgbClr val="CC3399"/>
              </a:solidFill>
              <a:latin typeface="Coneria Script Demo" pitchFamily="2" charset="-9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032859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55892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T</a:t>
            </a:r>
            <a:r>
              <a:rPr lang="en-US" sz="2400" b="1" dirty="0" smtClean="0">
                <a:solidFill>
                  <a:srgbClr val="663300"/>
                </a:solidFill>
                <a:latin typeface="Goudy Old Style" pitchFamily="18" charset="0"/>
              </a:rPr>
              <a:t>he 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rocky part of a planet </a:t>
            </a:r>
            <a:r>
              <a:rPr lang="en-US" sz="2400" b="1" dirty="0" smtClean="0">
                <a:solidFill>
                  <a:srgbClr val="663300"/>
                </a:solidFill>
                <a:latin typeface="Goudy Old Style" pitchFamily="18" charset="0"/>
              </a:rPr>
              <a:t>should 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consist of </a:t>
            </a:r>
            <a:endParaRPr lang="tr-TR" sz="2400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663300"/>
                </a:solidFill>
                <a:latin typeface="Goudy Old Style" pitchFamily="18" charset="0"/>
              </a:rPr>
              <a:t>92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% CrC</a:t>
            </a:r>
            <a:r>
              <a:rPr lang="en-US" sz="2400" b="1" baseline="-25000" dirty="0">
                <a:solidFill>
                  <a:srgbClr val="663300"/>
                </a:solidFill>
                <a:latin typeface="Goudy Old Style" pitchFamily="18" charset="0"/>
              </a:rPr>
              <a:t>24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H</a:t>
            </a:r>
            <a:r>
              <a:rPr lang="en-US" sz="2400" b="1" baseline="-25000" dirty="0">
                <a:solidFill>
                  <a:srgbClr val="663300"/>
                </a:solidFill>
                <a:latin typeface="Goudy Old Style" pitchFamily="18" charset="0"/>
              </a:rPr>
              <a:t>36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 and 8% K</a:t>
            </a:r>
            <a:r>
              <a:rPr lang="en-US" sz="24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TiO</a:t>
            </a:r>
            <a:r>
              <a:rPr lang="en-US" sz="2400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CC3399"/>
                </a:solidFill>
                <a:latin typeface="Goudy Old Style" pitchFamily="18" charset="0"/>
              </a:rPr>
              <a:t>WASP-12 Composition for 1659 K</a:t>
            </a:r>
            <a:endParaRPr lang="en-US" sz="3600" dirty="0"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807996"/>
              </p:ext>
            </p:extLst>
          </p:nvPr>
        </p:nvGraphicFramePr>
        <p:xfrm>
          <a:off x="395777" y="117667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T</a:t>
            </a:r>
            <a:r>
              <a:rPr lang="en-US" sz="2400" b="1" dirty="0" smtClean="0">
                <a:solidFill>
                  <a:srgbClr val="663300"/>
                </a:solidFill>
                <a:latin typeface="Goudy Old Style" pitchFamily="18" charset="0"/>
              </a:rPr>
              <a:t>he 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entire rocky composition is shared by various oxides of calcium and/or aluminum, as with 28% K</a:t>
            </a:r>
            <a:r>
              <a:rPr lang="en-US" sz="24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TiO</a:t>
            </a:r>
            <a:r>
              <a:rPr lang="en-US" sz="2400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CC3399"/>
                </a:solidFill>
                <a:latin typeface="Goudy Old Style" pitchFamily="18" charset="0"/>
              </a:rPr>
              <a:t>WASP-12 Composition for </a:t>
            </a:r>
            <a:r>
              <a:rPr lang="tr-TR" sz="3600" b="1" dirty="0" smtClean="0">
                <a:solidFill>
                  <a:srgbClr val="CC3399"/>
                </a:solidFill>
                <a:latin typeface="Goudy Old Style" pitchFamily="18" charset="0"/>
              </a:rPr>
              <a:t>1562 K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440833"/>
              </p:ext>
            </p:extLst>
          </p:nvPr>
        </p:nvGraphicFramePr>
        <p:xfrm>
          <a:off x="467544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55892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A</a:t>
            </a:r>
            <a:r>
              <a:rPr lang="en-US" sz="2000" b="1" dirty="0" err="1" smtClean="0">
                <a:solidFill>
                  <a:srgbClr val="663300"/>
                </a:solidFill>
                <a:latin typeface="Goudy Old Style" pitchFamily="18" charset="0"/>
              </a:rPr>
              <a:t>nother</a:t>
            </a:r>
            <a:r>
              <a:rPr lang="en-US" sz="2000" b="1" dirty="0" smtClean="0">
                <a:solidFill>
                  <a:srgbClr val="663300"/>
                </a:solidFill>
                <a:latin typeface="Goudy Old Style" pitchFamily="18" charset="0"/>
              </a:rPr>
              <a:t> </a:t>
            </a:r>
            <a:r>
              <a:rPr lang="en-US" sz="2000" b="1" dirty="0">
                <a:solidFill>
                  <a:srgbClr val="663300"/>
                </a:solidFill>
                <a:latin typeface="Goudy Old Style" pitchFamily="18" charset="0"/>
              </a:rPr>
              <a:t>example for the mixture of oxides with aluminum and/or calcium, also including silicates. This combination is a candidate for terrestrial planets, probably with a large mantle and rich crust structure, but lacking of a metallic core. </a:t>
            </a:r>
          </a:p>
        </p:txBody>
      </p:sp>
    </p:spTree>
    <p:extLst>
      <p:ext uri="{BB962C8B-B14F-4D97-AF65-F5344CB8AC3E}">
        <p14:creationId xmlns:p14="http://schemas.microsoft.com/office/powerpoint/2010/main" val="35661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CC3399"/>
                </a:solidFill>
                <a:latin typeface="Goudy Old Style" pitchFamily="18" charset="0"/>
              </a:rPr>
              <a:t>WASP-12 Composition for </a:t>
            </a:r>
            <a:r>
              <a:rPr lang="tr-TR" sz="3600" b="1" dirty="0" smtClean="0">
                <a:solidFill>
                  <a:srgbClr val="CC3399"/>
                </a:solidFill>
                <a:latin typeface="Goudy Old Style" pitchFamily="18" charset="0"/>
              </a:rPr>
              <a:t>1026 K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338462"/>
              </p:ext>
            </p:extLst>
          </p:nvPr>
        </p:nvGraphicFramePr>
        <p:xfrm>
          <a:off x="452620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537321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A</a:t>
            </a:r>
            <a:r>
              <a:rPr lang="en-US" sz="2400" b="1" dirty="0" smtClean="0">
                <a:solidFill>
                  <a:srgbClr val="663300"/>
                </a:solidFill>
                <a:latin typeface="Goudy Old Style" pitchFamily="18" charset="0"/>
              </a:rPr>
              <a:t> 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proper terrestrial planet, with an elemental iron contribution of 42% mass fraction to make up the core. The rest </a:t>
            </a:r>
            <a:r>
              <a:rPr lang="en-US" sz="2400" b="1" dirty="0" smtClean="0">
                <a:solidFill>
                  <a:srgbClr val="663300"/>
                </a:solidFill>
                <a:latin typeface="Goudy Old Style" pitchFamily="18" charset="0"/>
              </a:rPr>
              <a:t>is </a:t>
            </a:r>
            <a:r>
              <a:rPr lang="en-US" sz="2400" b="1" dirty="0">
                <a:solidFill>
                  <a:srgbClr val="663300"/>
                </a:solidFill>
                <a:latin typeface="Goudy Old Style" pitchFamily="18" charset="0"/>
              </a:rPr>
              <a:t>divided among silicates of magnesium, aluminum and calcium. </a:t>
            </a:r>
            <a:endParaRPr lang="en-US" sz="2400" b="1" dirty="0">
              <a:solidFill>
                <a:srgbClr val="663300"/>
              </a:solidFill>
              <a:effectLst/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CC3399"/>
                </a:solidFill>
                <a:latin typeface="Goudy Old Style" pitchFamily="18" charset="0"/>
              </a:rPr>
              <a:t>WASP-12 Composition for </a:t>
            </a:r>
            <a:r>
              <a:rPr lang="tr-TR" sz="3600" b="1" dirty="0" smtClean="0">
                <a:solidFill>
                  <a:srgbClr val="CC3399"/>
                </a:solidFill>
                <a:latin typeface="Goudy Old Style" pitchFamily="18" charset="0"/>
              </a:rPr>
              <a:t>441 K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409381"/>
              </p:ext>
            </p:extLst>
          </p:nvPr>
        </p:nvGraphicFramePr>
        <p:xfrm>
          <a:off x="446856" y="149405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5445224"/>
            <a:ext cx="86409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S</a:t>
            </a:r>
            <a:r>
              <a:rPr lang="en-US" sz="2100" b="1" dirty="0" smtClean="0">
                <a:solidFill>
                  <a:srgbClr val="663300"/>
                </a:solidFill>
                <a:latin typeface="Goudy Old Style" pitchFamily="18" charset="0"/>
              </a:rPr>
              <a:t>till 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has an iron core to cover 32% of the total mass, but the major part consists of magnesium silicates. With a rich combination of </a:t>
            </a:r>
            <a:r>
              <a:rPr lang="en-US" sz="2100" b="1" dirty="0" err="1">
                <a:solidFill>
                  <a:srgbClr val="663300"/>
                </a:solidFill>
                <a:latin typeface="Goudy Old Style" pitchFamily="18" charset="0"/>
              </a:rPr>
              <a:t>FeS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, </a:t>
            </a:r>
            <a:r>
              <a:rPr lang="en-US" sz="2100" b="1" dirty="0" err="1">
                <a:solidFill>
                  <a:srgbClr val="663300"/>
                </a:solidFill>
                <a:latin typeface="Goudy Old Style" pitchFamily="18" charset="0"/>
              </a:rPr>
              <a:t>FeO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, Ca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Si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7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 and Cr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FeO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, this planet also falls within the category of terrestrial.</a:t>
            </a:r>
            <a:endParaRPr lang="en-US" sz="2100" b="1" dirty="0">
              <a:solidFill>
                <a:srgbClr val="663300"/>
              </a:solidFill>
              <a:effectLst/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CC3399"/>
                </a:solidFill>
                <a:latin typeface="Goudy Old Style" pitchFamily="18" charset="0"/>
              </a:rPr>
              <a:t>WASP-12 Composition for </a:t>
            </a:r>
            <a:r>
              <a:rPr lang="tr-TR" sz="3600" b="1" dirty="0" smtClean="0">
                <a:solidFill>
                  <a:srgbClr val="CC3399"/>
                </a:solidFill>
                <a:latin typeface="Goudy Old Style" pitchFamily="18" charset="0"/>
              </a:rPr>
              <a:t>344 </a:t>
            </a:r>
            <a:r>
              <a:rPr lang="tr-TR" sz="3600" b="1" dirty="0">
                <a:solidFill>
                  <a:srgbClr val="CC3399"/>
                </a:solidFill>
                <a:latin typeface="Goudy Old Style" pitchFamily="18" charset="0"/>
              </a:rPr>
              <a:t>K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056871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5301208"/>
            <a:ext cx="87849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The iron core </a:t>
            </a:r>
            <a:r>
              <a:rPr lang="en-US" sz="2100" b="1" dirty="0" smtClean="0">
                <a:solidFill>
                  <a:srgbClr val="663300"/>
                </a:solidFill>
                <a:latin typeface="Goudy Old Style" pitchFamily="18" charset="0"/>
              </a:rPr>
              <a:t>disappears, 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iron is incorporated to the oxide compounds like Fe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, </a:t>
            </a:r>
            <a:r>
              <a:rPr lang="en-US" sz="2100" b="1" dirty="0" err="1">
                <a:solidFill>
                  <a:srgbClr val="663300"/>
                </a:solidFill>
                <a:latin typeface="Goudy Old Style" pitchFamily="18" charset="0"/>
              </a:rPr>
              <a:t>FeO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, CaFe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5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, FeAl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, Cr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FeO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 or </a:t>
            </a:r>
            <a:r>
              <a:rPr lang="en-US" sz="2100" b="1" dirty="0" err="1">
                <a:solidFill>
                  <a:srgbClr val="663300"/>
                </a:solidFill>
                <a:latin typeface="Goudy Old Style" pitchFamily="18" charset="0"/>
              </a:rPr>
              <a:t>FeS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. Dominance belongs to Mg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Si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6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21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H</a:t>
            </a:r>
            <a:r>
              <a:rPr lang="en-US" sz="2100" b="1" baseline="-25000" dirty="0">
                <a:solidFill>
                  <a:srgbClr val="663300"/>
                </a:solidFill>
                <a:latin typeface="Goudy Old Style" pitchFamily="18" charset="0"/>
              </a:rPr>
              <a:t>12</a:t>
            </a:r>
            <a:r>
              <a:rPr lang="en-US" sz="2100" b="1" dirty="0">
                <a:solidFill>
                  <a:srgbClr val="663300"/>
                </a:solidFill>
                <a:latin typeface="Goudy Old Style" pitchFamily="18" charset="0"/>
              </a:rPr>
              <a:t> with 44%. This combination is reminiscent of the planet </a:t>
            </a:r>
            <a:r>
              <a:rPr lang="en-US" sz="2100" b="1" dirty="0" smtClean="0">
                <a:solidFill>
                  <a:srgbClr val="663300"/>
                </a:solidFill>
                <a:latin typeface="Goudy Old Style" pitchFamily="18" charset="0"/>
              </a:rPr>
              <a:t>Mars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.</a:t>
            </a:r>
            <a:endParaRPr lang="en-US" sz="2100" b="1" dirty="0">
              <a:solidFill>
                <a:srgbClr val="66330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rgbClr val="CC3399"/>
                </a:solidFill>
                <a:latin typeface="Goudy Old Style" pitchFamily="18" charset="0"/>
              </a:rPr>
              <a:t>Conclusions</a:t>
            </a:r>
            <a:endParaRPr lang="en-US" b="1" dirty="0">
              <a:solidFill>
                <a:srgbClr val="CC3399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Although the order of abundances might change in each case, and a few species might appear or disappear in some of the disks as well, the general behaviors of species are quite similar for all the </a:t>
            </a: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stars.</a:t>
            </a:r>
          </a:p>
          <a:p>
            <a:pPr marL="0" indent="0">
              <a:buNone/>
            </a:pPr>
            <a:endParaRPr lang="tr-TR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Direct 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measurement data of elements have been available only for the Sun and WASP-12, but they do not radically differ from each other </a:t>
            </a: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either.</a:t>
            </a:r>
          </a:p>
          <a:p>
            <a:pPr marL="0" indent="0">
              <a:buNone/>
            </a:pPr>
            <a:endParaRPr lang="tr-TR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Close 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abundances of elements result in alike disk refractory distributions in all cases. This finding was previously mentioned by Lodders (2009) as </a:t>
            </a: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well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,</a:t>
            </a: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 stating 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that disk gases, similar to the solar one, enriched with hydrogen and helium are expected to exhibit similar refractory compounds and stability sequences based on temperature. </a:t>
            </a:r>
            <a:endParaRPr lang="tr-TR" sz="2000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endParaRPr lang="tr-TR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That 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way the fundamental planetary constructing material in different disks </a:t>
            </a: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can be expected to 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contain similar oxygen-, silicon-, metal-, sulphur-bearing </a:t>
            </a: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species.</a:t>
            </a:r>
            <a:endParaRPr lang="en-US" sz="2000" b="1" dirty="0">
              <a:solidFill>
                <a:srgbClr val="663300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rgbClr val="CC3399"/>
                </a:solidFill>
                <a:latin typeface="Goudy Old Style" pitchFamily="18" charset="0"/>
              </a:rPr>
              <a:t>References</a:t>
            </a:r>
            <a:endParaRPr lang="en-US" b="1" dirty="0">
              <a:solidFill>
                <a:srgbClr val="CC3399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Autofit/>
          </a:bodyPr>
          <a:lstStyle/>
          <a:p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Alibert, Y. et al. 2005. </a:t>
            </a:r>
            <a:r>
              <a:rPr lang="tr-TR" sz="2000" b="1" i="1" dirty="0">
                <a:solidFill>
                  <a:srgbClr val="663300"/>
                </a:solidFill>
                <a:latin typeface="Goudy Old Style" pitchFamily="18" charset="0"/>
              </a:rPr>
              <a:t>Astronomy and Astrophysics 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434, 343</a:t>
            </a: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.</a:t>
            </a:r>
          </a:p>
          <a:p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Asplund M. et al., 2009. </a:t>
            </a:r>
            <a:r>
              <a:rPr lang="en-GB" sz="2000" b="1" i="1" dirty="0">
                <a:solidFill>
                  <a:srgbClr val="663300"/>
                </a:solidFill>
                <a:latin typeface="Goudy Old Style" pitchFamily="18" charset="0"/>
              </a:rPr>
              <a:t>Annual Review of Astronomy &amp; Astrophysics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 47, 481.</a:t>
            </a:r>
            <a:endParaRPr lang="en-US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Bond J. C. et al., 2010. </a:t>
            </a:r>
            <a:r>
              <a:rPr lang="en-GB" sz="2000" b="1" i="1" dirty="0">
                <a:solidFill>
                  <a:srgbClr val="663300"/>
                </a:solidFill>
                <a:latin typeface="Goudy Old Style" pitchFamily="18" charset="0"/>
              </a:rPr>
              <a:t>Icarus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 205, 321.</a:t>
            </a:r>
            <a:endParaRPr lang="en-US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Bond J. C. et al., 2010. </a:t>
            </a:r>
            <a:r>
              <a:rPr lang="en-GB" sz="2000" b="1" i="1" dirty="0">
                <a:solidFill>
                  <a:srgbClr val="663300"/>
                </a:solidFill>
                <a:latin typeface="Goudy Old Style" pitchFamily="18" charset="0"/>
              </a:rPr>
              <a:t>The Astrophysical Journal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 715, 1050.</a:t>
            </a:r>
            <a:endParaRPr lang="en-US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Carter-Bond J. C. et al., 2012. </a:t>
            </a:r>
            <a:r>
              <a:rPr lang="en-GB" sz="2000" b="1" i="1" dirty="0">
                <a:solidFill>
                  <a:srgbClr val="663300"/>
                </a:solidFill>
                <a:latin typeface="Goudy Old Style" pitchFamily="18" charset="0"/>
              </a:rPr>
              <a:t>The Astrophysical Journal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 760, 44.</a:t>
            </a:r>
            <a:endParaRPr lang="en-US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Dodson-Robinson et al. 2009. </a:t>
            </a:r>
            <a:r>
              <a:rPr lang="tr-TR" sz="2000" b="1" i="1" dirty="0">
                <a:solidFill>
                  <a:srgbClr val="663300"/>
                </a:solidFill>
                <a:latin typeface="Goudy Old Style" pitchFamily="18" charset="0"/>
              </a:rPr>
              <a:t>Icarus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 200, 672.</a:t>
            </a:r>
          </a:p>
          <a:p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Fegley B., 2000. </a:t>
            </a:r>
            <a:r>
              <a:rPr lang="tr-TR" sz="2000" b="1" i="1" dirty="0">
                <a:solidFill>
                  <a:srgbClr val="663300"/>
                </a:solidFill>
                <a:latin typeface="Goudy Old Style" pitchFamily="18" charset="0"/>
              </a:rPr>
              <a:t>Space Science Reviews 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92, 177.</a:t>
            </a:r>
            <a:endParaRPr lang="en-US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r>
              <a:rPr lang="en-US" sz="2000" b="1" dirty="0" smtClean="0">
                <a:solidFill>
                  <a:srgbClr val="663300"/>
                </a:solidFill>
                <a:latin typeface="Goudy Old Style" pitchFamily="18" charset="0"/>
              </a:rPr>
              <a:t>Johnson </a:t>
            </a:r>
            <a:r>
              <a:rPr lang="en-US" sz="2000" b="1" dirty="0">
                <a:solidFill>
                  <a:srgbClr val="663300"/>
                </a:solidFill>
                <a:latin typeface="Goudy Old Style" pitchFamily="18" charset="0"/>
              </a:rPr>
              <a:t>T. V. et al., 2012. 39th COSPAR Scientific Assembly 2012, E1.18</a:t>
            </a:r>
            <a:r>
              <a:rPr lang="en-US" sz="2000" b="1" dirty="0" smtClean="0">
                <a:solidFill>
                  <a:srgbClr val="663300"/>
                </a:solidFill>
                <a:latin typeface="Goudy Old Style" pitchFamily="18" charset="0"/>
              </a:rPr>
              <a:t>.</a:t>
            </a:r>
            <a:endParaRPr lang="tr-TR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r>
              <a:rPr lang="en-GB" sz="2000" b="1" dirty="0" smtClean="0">
                <a:solidFill>
                  <a:srgbClr val="663300"/>
                </a:solidFill>
                <a:latin typeface="Goudy Old Style" pitchFamily="18" charset="0"/>
              </a:rPr>
              <a:t>Johnson 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T. V. et al., 2012. </a:t>
            </a:r>
            <a:r>
              <a:rPr lang="en-GB" sz="2000" b="1" i="1" dirty="0">
                <a:solidFill>
                  <a:srgbClr val="663300"/>
                </a:solidFill>
                <a:latin typeface="Goudy Old Style" pitchFamily="18" charset="0"/>
              </a:rPr>
              <a:t>The Astrophysical Journal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 757, 192.</a:t>
            </a:r>
            <a:endParaRPr lang="en-US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r>
              <a:rPr lang="en-GB" sz="2000" b="1" dirty="0" err="1" smtClean="0">
                <a:solidFill>
                  <a:srgbClr val="663300"/>
                </a:solidFill>
                <a:latin typeface="Goudy Old Style" pitchFamily="18" charset="0"/>
              </a:rPr>
              <a:t>Kuchner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 M. J., </a:t>
            </a:r>
            <a:r>
              <a:rPr lang="en-GB" sz="2000" b="1" dirty="0" err="1">
                <a:solidFill>
                  <a:srgbClr val="663300"/>
                </a:solidFill>
                <a:latin typeface="Goudy Old Style" pitchFamily="18" charset="0"/>
              </a:rPr>
              <a:t>Seager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 S., 2005. </a:t>
            </a:r>
            <a:r>
              <a:rPr lang="en-GB" sz="2000" b="1" dirty="0" err="1">
                <a:solidFill>
                  <a:srgbClr val="663300"/>
                </a:solidFill>
                <a:latin typeface="Goudy Old Style" pitchFamily="18" charset="0"/>
              </a:rPr>
              <a:t>Eprint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 </a:t>
            </a:r>
            <a:r>
              <a:rPr lang="en-GB" sz="2000" b="1" dirty="0" err="1">
                <a:solidFill>
                  <a:srgbClr val="663300"/>
                </a:solidFill>
                <a:latin typeface="Goudy Old Style" pitchFamily="18" charset="0"/>
              </a:rPr>
              <a:t>arXiv:astro-ph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/0504214.</a:t>
            </a:r>
            <a:endParaRPr lang="en-US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Léger, A. Et al., 2004. </a:t>
            </a:r>
            <a:r>
              <a:rPr lang="tr-TR" sz="2000" b="1" i="1" dirty="0">
                <a:solidFill>
                  <a:srgbClr val="663300"/>
                </a:solidFill>
                <a:latin typeface="Goudy Old Style" pitchFamily="18" charset="0"/>
              </a:rPr>
              <a:t>Icaru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s 169, 499. </a:t>
            </a:r>
          </a:p>
          <a:p>
            <a:r>
              <a:rPr lang="en-GB" sz="2000" b="1" dirty="0" err="1" smtClean="0">
                <a:solidFill>
                  <a:srgbClr val="663300"/>
                </a:solidFill>
                <a:latin typeface="Goudy Old Style" pitchFamily="18" charset="0"/>
              </a:rPr>
              <a:t>Lodders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 K., </a:t>
            </a:r>
            <a:r>
              <a:rPr lang="en-GB" sz="2000" b="1" dirty="0" err="1">
                <a:solidFill>
                  <a:srgbClr val="663300"/>
                </a:solidFill>
                <a:latin typeface="Goudy Old Style" pitchFamily="18" charset="0"/>
              </a:rPr>
              <a:t>Fegley</a:t>
            </a:r>
            <a:r>
              <a:rPr lang="en-GB" sz="2000" b="1" dirty="0">
                <a:solidFill>
                  <a:srgbClr val="663300"/>
                </a:solidFill>
                <a:latin typeface="Goudy Old Style" pitchFamily="18" charset="0"/>
              </a:rPr>
              <a:t> B., 1999. Asymptotic Giant Branch Stars, IAU Symposium #191, LOC: 99-62044, 279</a:t>
            </a:r>
            <a:r>
              <a:rPr lang="en-GB" sz="2000" b="1" dirty="0" smtClean="0">
                <a:solidFill>
                  <a:srgbClr val="663300"/>
                </a:solidFill>
                <a:latin typeface="Goudy Old Style" pitchFamily="18" charset="0"/>
              </a:rPr>
              <a:t>.</a:t>
            </a:r>
            <a:endParaRPr lang="tr-TR" sz="2000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Lodders 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K.,</a:t>
            </a:r>
            <a:r>
              <a:rPr lang="en-US" sz="2000" b="1" dirty="0">
                <a:solidFill>
                  <a:srgbClr val="663300"/>
                </a:solidFill>
                <a:latin typeface="Goudy Old Style" pitchFamily="18" charset="0"/>
              </a:rPr>
              <a:t> 2009. </a:t>
            </a: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  <a:hlinkClick r:id="rId2"/>
              </a:rPr>
              <a:t>arXiv:0910.0811</a:t>
            </a:r>
            <a:endParaRPr lang="en-US" sz="2000" b="1" dirty="0">
              <a:solidFill>
                <a:srgbClr val="663300"/>
              </a:solidFill>
              <a:latin typeface="Goudy Old Style" pitchFamily="18" charset="0"/>
            </a:endParaRPr>
          </a:p>
          <a:p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Lodders 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K., 2003. </a:t>
            </a:r>
            <a:r>
              <a:rPr lang="tr-TR" sz="2000" b="1" i="1" dirty="0">
                <a:solidFill>
                  <a:srgbClr val="663300"/>
                </a:solidFill>
                <a:latin typeface="Goudy Old Style" pitchFamily="18" charset="0"/>
              </a:rPr>
              <a:t>The Astrophysical Journal </a:t>
            </a:r>
            <a:r>
              <a:rPr lang="tr-TR" sz="2000" b="1" dirty="0">
                <a:solidFill>
                  <a:srgbClr val="663300"/>
                </a:solidFill>
                <a:latin typeface="Goudy Old Style" pitchFamily="18" charset="0"/>
              </a:rPr>
              <a:t>591, 1220</a:t>
            </a:r>
            <a:r>
              <a:rPr lang="tr-TR" sz="2000" b="1" dirty="0" smtClean="0">
                <a:solidFill>
                  <a:srgbClr val="663300"/>
                </a:solidFill>
                <a:latin typeface="Goudy Old Style" pitchFamily="18" charset="0"/>
              </a:rPr>
              <a:t>.</a:t>
            </a:r>
            <a:endParaRPr lang="tr-TR" sz="2000" b="1" dirty="0">
              <a:solidFill>
                <a:srgbClr val="663300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b="1" dirty="0" smtClean="0">
                <a:solidFill>
                  <a:srgbClr val="CC3399"/>
                </a:solidFill>
                <a:latin typeface="Goudy Old Style" pitchFamily="18" charset="0"/>
              </a:rPr>
              <a:t>The Study</a:t>
            </a:r>
            <a:endParaRPr lang="en-US" b="1" dirty="0">
              <a:solidFill>
                <a:srgbClr val="CC3399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Presuming 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that rocky composition is a product of the distance to the stars, the formation conditions of refractory 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species are 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examined under certain thermodynamic conditions with the assumption of chemical equilibrium. </a:t>
            </a:r>
            <a:endParaRPr lang="tr-TR" sz="2100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endParaRPr lang="tr-TR" sz="21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Four host stars are chosen as case studies due to availability of chemical composition, even if the data are partial: the 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Sun (Asplund et al., 2009), WASP-12 (Fossati 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et 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al., 2010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) 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, WASP-19 (Hebb 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et 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al., 2010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) 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, 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and 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XO-1 (McCullough 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et 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al., 2006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) 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.</a:t>
            </a:r>
          </a:p>
          <a:p>
            <a:pPr marL="0" indent="0">
              <a:buNone/>
            </a:pPr>
            <a:endParaRPr lang="tr-TR" sz="21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The silicate and metal compounds are calculated with HSC Chemistry 7.1. Temperature range is taken from 100 to 2000 Kelvin, and pressure is kept fixed at 10</a:t>
            </a:r>
            <a:r>
              <a:rPr lang="tr-TR" sz="2100" b="1" baseline="30000" dirty="0">
                <a:solidFill>
                  <a:srgbClr val="663300"/>
                </a:solidFill>
                <a:latin typeface="Goudy Old Style" pitchFamily="18" charset="0"/>
              </a:rPr>
              <a:t>-4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 bar (Bond et al., 2010; Fegley, 2000; Lodders, 2003).</a:t>
            </a:r>
            <a:endParaRPr lang="en-US" sz="21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endParaRPr lang="tr-TR" sz="21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The largest possible list of species is constituted 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with </a:t>
            </a:r>
            <a:r>
              <a:rPr lang="tr-TR" sz="2100" b="1" dirty="0">
                <a:solidFill>
                  <a:srgbClr val="663300"/>
                </a:solidFill>
                <a:latin typeface="Goudy Old Style" pitchFamily="18" charset="0"/>
              </a:rPr>
              <a:t>Al, C, Ca, Co, Cr, Cu, Fe, K, Mg, Mn, N, Na, Ni, O, P, S, Sc, Si, Sr, Ti, V, and Zn, along with H and He</a:t>
            </a:r>
            <a:r>
              <a:rPr lang="tr-TR" sz="2100" b="1" dirty="0" smtClean="0">
                <a:solidFill>
                  <a:srgbClr val="663300"/>
                </a:solidFill>
                <a:latin typeface="Goudy Old Style" pitchFamily="18" charset="0"/>
              </a:rPr>
              <a:t>.</a:t>
            </a:r>
            <a:endParaRPr lang="en-US" sz="2100" b="1" dirty="0">
              <a:solidFill>
                <a:srgbClr val="663300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b="1" dirty="0" smtClean="0">
                <a:solidFill>
                  <a:srgbClr val="CC3399"/>
                </a:solidFill>
                <a:latin typeface="Goudy Old Style" pitchFamily="18" charset="0"/>
              </a:rPr>
              <a:t>Thanks</a:t>
            </a:r>
            <a:endParaRPr lang="en-US" b="1" dirty="0">
              <a:solidFill>
                <a:srgbClr val="CC3399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Prof. Roberto Buonanno and Prof. Torrence Johnson for their valuable comments.</a:t>
            </a:r>
          </a:p>
          <a:p>
            <a:pPr marL="0" indent="0">
              <a:buNone/>
            </a:pPr>
            <a:endParaRPr lang="tr-TR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The staff of </a:t>
            </a:r>
            <a:r>
              <a:rPr lang="en-US" b="1" dirty="0">
                <a:solidFill>
                  <a:srgbClr val="663300"/>
                </a:solidFill>
                <a:latin typeface="Goudy Old Style" pitchFamily="18" charset="0"/>
              </a:rPr>
              <a:t>University of </a:t>
            </a:r>
            <a:r>
              <a:rPr lang="en-US" b="1" dirty="0" smtClean="0">
                <a:solidFill>
                  <a:srgbClr val="663300"/>
                </a:solidFill>
                <a:latin typeface="Goudy Old Style" pitchFamily="18" charset="0"/>
              </a:rPr>
              <a:t>Franche-Comté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 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in Besançon for the facilities they provided, and for their hospitality.</a:t>
            </a:r>
          </a:p>
          <a:p>
            <a:pPr marL="0" indent="0">
              <a:buNone/>
            </a:pPr>
            <a:endParaRPr lang="tr-TR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Michael Banks for 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proof-reading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663300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tr-TR" sz="6600" b="1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marL="0" indent="0" algn="ctr">
              <a:buNone/>
            </a:pPr>
            <a:endParaRPr lang="tr-TR" sz="6600" b="1" dirty="0">
              <a:solidFill>
                <a:schemeClr val="bg1"/>
              </a:solidFill>
              <a:latin typeface="Goudy Old Style" pitchFamily="18" charset="0"/>
            </a:endParaRPr>
          </a:p>
          <a:p>
            <a:pPr marL="0" indent="0" algn="ctr">
              <a:buNone/>
            </a:pPr>
            <a:r>
              <a:rPr lang="tr-TR" sz="6600" b="1" dirty="0" smtClean="0">
                <a:solidFill>
                  <a:schemeClr val="bg1"/>
                </a:solidFill>
                <a:latin typeface="Goudy Old Style" pitchFamily="18" charset="0"/>
              </a:rPr>
              <a:t>Treasure your </a:t>
            </a:r>
          </a:p>
          <a:p>
            <a:pPr marL="0" indent="0" algn="ctr">
              <a:buNone/>
            </a:pPr>
            <a:r>
              <a:rPr lang="tr-TR" sz="6600" b="1" dirty="0" smtClean="0">
                <a:solidFill>
                  <a:schemeClr val="bg1"/>
                </a:solidFill>
                <a:latin typeface="Goudy Old Style" pitchFamily="18" charset="0"/>
              </a:rPr>
              <a:t>ONLY planet.</a:t>
            </a:r>
          </a:p>
          <a:p>
            <a:pPr marL="0" indent="0" algn="ctr">
              <a:buNone/>
            </a:pPr>
            <a:endParaRPr lang="tr-TR" sz="6600" b="1" dirty="0" smtClean="0">
              <a:solidFill>
                <a:schemeClr val="bg1"/>
              </a:solidFill>
              <a:latin typeface="Goudy Old Style" pitchFamily="18" charset="0"/>
            </a:endParaRPr>
          </a:p>
          <a:p>
            <a:pPr marL="0" indent="0" algn="ctr">
              <a:buNone/>
            </a:pPr>
            <a:r>
              <a:rPr lang="tr-TR" sz="6600" b="1" dirty="0" smtClean="0">
                <a:solidFill>
                  <a:schemeClr val="bg1"/>
                </a:solidFill>
                <a:latin typeface="Goudy Old Style" pitchFamily="18" charset="0"/>
              </a:rPr>
              <a:t>Thank you.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3399"/>
                </a:solidFill>
                <a:latin typeface="Goudy Old Style" pitchFamily="18" charset="0"/>
              </a:rPr>
              <a:t>The Sun</a:t>
            </a:r>
            <a:endParaRPr lang="en-US" b="1" dirty="0">
              <a:solidFill>
                <a:srgbClr val="CC3399"/>
              </a:solidFill>
              <a:latin typeface="Goudy Old Style" pitchFamily="18" charset="0"/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9411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3399"/>
                </a:solidFill>
                <a:latin typeface="Goudy Old Style" pitchFamily="18" charset="0"/>
              </a:rPr>
              <a:t>WASP-12</a:t>
            </a:r>
            <a:endParaRPr lang="en-US" b="1" dirty="0">
              <a:solidFill>
                <a:srgbClr val="CC3399"/>
              </a:solidFill>
              <a:latin typeface="Goudy Old Style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3399"/>
                </a:solidFill>
                <a:latin typeface="Goudy Old Style" pitchFamily="18" charset="0"/>
              </a:rPr>
              <a:t>WASP-19</a:t>
            </a:r>
            <a:endParaRPr lang="en-US" b="1" dirty="0">
              <a:solidFill>
                <a:srgbClr val="CC3399"/>
              </a:solidFill>
              <a:effectLst/>
              <a:latin typeface="Goudy Old Style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22118" cy="515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3399"/>
                </a:solidFill>
                <a:latin typeface="Goudy Old Style" pitchFamily="18" charset="0"/>
              </a:rPr>
              <a:t>XO-1</a:t>
            </a:r>
            <a:endParaRPr lang="en-US" b="1" dirty="0">
              <a:solidFill>
                <a:srgbClr val="CC3399"/>
              </a:solidFill>
              <a:latin typeface="Goudy Old Style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910897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</p:spPr>
        <p:txBody>
          <a:bodyPr>
            <a:noAutofit/>
          </a:bodyPr>
          <a:lstStyle/>
          <a:p>
            <a:pPr algn="l"/>
            <a:r>
              <a:rPr lang="tr-TR" sz="4000" b="1" dirty="0">
                <a:solidFill>
                  <a:srgbClr val="CC3399"/>
                </a:solidFill>
                <a:latin typeface="Goudy Old Style" pitchFamily="18" charset="0"/>
              </a:rPr>
              <a:t>Distribution of </a:t>
            </a:r>
            <a:r>
              <a:rPr lang="tr-TR" sz="4000" b="1" dirty="0" smtClean="0">
                <a:solidFill>
                  <a:srgbClr val="CC3399"/>
                </a:solidFill>
                <a:latin typeface="Goudy Old Style" pitchFamily="18" charset="0"/>
              </a:rPr>
              <a:t>Refractory Compounds</a:t>
            </a:r>
            <a:endParaRPr lang="en-US" sz="4000" dirty="0">
              <a:solidFill>
                <a:srgbClr val="CC3399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 </a:t>
            </a:r>
            <a:endParaRPr lang="en-US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A zonal division between diverse refractory compounds formed out of certain elements is clearly observable throughout the disks, as noted also by Bond et al. (2010a). </a:t>
            </a:r>
            <a:endParaRPr lang="tr-TR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endParaRPr lang="tr-TR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The 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disks can be imagined as being divided into belts where some certain compounds dominate within, or frontlines where some other compounds are found from there 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on.</a:t>
            </a:r>
          </a:p>
          <a:p>
            <a:pPr marL="0" indent="0">
              <a:buNone/>
            </a:pPr>
            <a:endParaRPr lang="tr-TR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Toward </a:t>
            </a:r>
            <a:r>
              <a:rPr lang="tr-TR" b="1" dirty="0">
                <a:solidFill>
                  <a:srgbClr val="663300"/>
                </a:solidFill>
                <a:latin typeface="Goudy Old Style" pitchFamily="18" charset="0"/>
              </a:rPr>
              <a:t>cooler regions, the formation of compounds shifts from refractory to volatile </a:t>
            </a:r>
            <a:r>
              <a:rPr lang="tr-TR" b="1" dirty="0" smtClean="0">
                <a:solidFill>
                  <a:srgbClr val="663300"/>
                </a:solidFill>
                <a:latin typeface="Goudy Old Style" pitchFamily="18" charset="0"/>
              </a:rPr>
              <a:t>products.</a:t>
            </a:r>
            <a:endParaRPr lang="en-US" b="1" dirty="0">
              <a:solidFill>
                <a:srgbClr val="663300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C3399"/>
                </a:solidFill>
                <a:latin typeface="Goudy Old Style" pitchFamily="18" charset="0"/>
              </a:rPr>
              <a:t>Magnesium-Bearing Species</a:t>
            </a:r>
            <a:endParaRPr lang="en-US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The 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most dominant magnesium refractory compound in the disks of four case stars is Mg</a:t>
            </a:r>
            <a:r>
              <a:rPr lang="tr-TR" sz="2400" b="1" baseline="-25000" dirty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Si</a:t>
            </a:r>
            <a:r>
              <a:rPr lang="tr-TR" sz="2400" b="1" baseline="-25000" dirty="0">
                <a:solidFill>
                  <a:srgbClr val="663300"/>
                </a:solidFill>
                <a:latin typeface="Goudy Old Style" pitchFamily="18" charset="0"/>
              </a:rPr>
              <a:t>6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tr-TR" sz="2400" b="1" baseline="-25000" dirty="0">
                <a:solidFill>
                  <a:srgbClr val="663300"/>
                </a:solidFill>
                <a:latin typeface="Goudy Old Style" pitchFamily="18" charset="0"/>
              </a:rPr>
              <a:t>21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H</a:t>
            </a:r>
            <a:r>
              <a:rPr lang="tr-TR" sz="2400" b="1" baseline="-25000" dirty="0">
                <a:solidFill>
                  <a:srgbClr val="663300"/>
                </a:solidFill>
                <a:latin typeface="Goudy Old Style" pitchFamily="18" charset="0"/>
              </a:rPr>
              <a:t>12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 </a:t>
            </a: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(SEPIOLITE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). </a:t>
            </a:r>
            <a:endParaRPr lang="tr-TR" sz="2400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endParaRPr lang="tr-TR" sz="2400" b="1" dirty="0" smtClean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Mg</a:t>
            </a:r>
            <a:r>
              <a:rPr lang="tr-TR" sz="2400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SiO</a:t>
            </a:r>
            <a:r>
              <a:rPr lang="tr-TR" sz="2400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 (MAGNESIUM ORTHOSILICATE):~500 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- </a:t>
            </a: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1400K for ~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 20%</a:t>
            </a: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. </a:t>
            </a:r>
            <a:endParaRPr lang="tr-TR" sz="24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MgSiO</a:t>
            </a:r>
            <a:r>
              <a:rPr lang="tr-TR" sz="2400" b="1" baseline="-25000" dirty="0">
                <a:solidFill>
                  <a:srgbClr val="663300"/>
                </a:solidFill>
                <a:latin typeface="Goudy Old Style" pitchFamily="18" charset="0"/>
              </a:rPr>
              <a:t>3 </a:t>
            </a: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(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MAGNESIUM</a:t>
            </a: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 METASILICATE): 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~550 </a:t>
            </a: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- 1300 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K.</a:t>
            </a:r>
          </a:p>
          <a:p>
            <a:pPr marL="0" indent="0">
              <a:buNone/>
            </a:pPr>
            <a:endParaRPr lang="tr-TR" sz="24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Apart from MgO, magnesium tends to combine with silicon, and apart from disthene (Al</a:t>
            </a:r>
            <a:r>
              <a:rPr lang="tr-TR" sz="24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tr-TR" sz="2400" b="1" baseline="-25000" dirty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.SiO</a:t>
            </a:r>
            <a:r>
              <a:rPr lang="tr-TR" sz="2400" b="1" baseline="-25000" dirty="0">
                <a:solidFill>
                  <a:srgbClr val="663300"/>
                </a:solidFill>
                <a:latin typeface="Goudy Old Style" pitchFamily="18" charset="0"/>
              </a:rPr>
              <a:t>2</a:t>
            </a:r>
            <a:r>
              <a:rPr lang="tr-TR" sz="2400" b="1" dirty="0">
                <a:solidFill>
                  <a:srgbClr val="663300"/>
                </a:solidFill>
                <a:latin typeface="Goudy Old Style" pitchFamily="18" charset="0"/>
              </a:rPr>
              <a:t>), silicon always combines with magnesium. So when both are found together, they form various magnesium-silicate compounds, which are the fundamental contributors in rocky planets</a:t>
            </a:r>
            <a:r>
              <a:rPr lang="tr-TR" sz="2400" b="1" dirty="0" smtClean="0">
                <a:solidFill>
                  <a:srgbClr val="663300"/>
                </a:solidFill>
                <a:latin typeface="Goudy Old Style" pitchFamily="18" charset="0"/>
              </a:rPr>
              <a:t>.</a:t>
            </a:r>
            <a:endParaRPr lang="tr-TR" sz="2400" b="1" dirty="0">
              <a:solidFill>
                <a:srgbClr val="663300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C3399"/>
                </a:solidFill>
                <a:latin typeface="Goudy Old Style" pitchFamily="18" charset="0"/>
              </a:rPr>
              <a:t>Iron-Bearing Species</a:t>
            </a:r>
            <a:endParaRPr lang="en-US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Fe</a:t>
            </a:r>
            <a:r>
              <a:rPr lang="tr-TR" sz="2800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3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O</a:t>
            </a:r>
            <a:r>
              <a:rPr lang="tr-TR" sz="2800" b="1" baseline="-25000" dirty="0" smtClean="0">
                <a:solidFill>
                  <a:srgbClr val="663300"/>
                </a:solidFill>
                <a:latin typeface="Goudy Old Style" pitchFamily="18" charset="0"/>
              </a:rPr>
              <a:t>4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 (MAGNETITE): T &lt; 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~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350 K  for ~15 - ~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25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%.</a:t>
            </a:r>
            <a:endParaRPr lang="en-US" sz="28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 </a:t>
            </a:r>
            <a:endParaRPr lang="en-US" sz="28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Fe (METALLIC IRON): ~700 - 1300 K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 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for~30 - ~40%.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At~1350 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K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, 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a peak almost doubling the 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percentage.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 </a:t>
            </a:r>
            <a:endParaRPr lang="en-US" sz="28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FeS (PYRRHOTITE): 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~600 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K for ~5%.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 </a:t>
            </a:r>
            <a:endParaRPr lang="en-US" sz="2800" b="1" dirty="0">
              <a:solidFill>
                <a:srgbClr val="663300"/>
              </a:solidFill>
              <a:latin typeface="Goudy Old Style" pitchFamily="18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FeO 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(WUESTITE): ~</a:t>
            </a:r>
            <a:r>
              <a:rPr lang="tr-TR" sz="2800" b="1" dirty="0">
                <a:solidFill>
                  <a:srgbClr val="663300"/>
                </a:solidFill>
                <a:latin typeface="Goudy Old Style" pitchFamily="18" charset="0"/>
              </a:rPr>
              <a:t>350 </a:t>
            </a:r>
            <a:r>
              <a:rPr lang="tr-TR" sz="2800" b="1" dirty="0" smtClean="0">
                <a:solidFill>
                  <a:srgbClr val="663300"/>
                </a:solidFill>
                <a:latin typeface="Goudy Old Style" pitchFamily="18" charset="0"/>
              </a:rPr>
              <a:t>- 400 K for ~5-10%.</a:t>
            </a:r>
            <a:endParaRPr lang="tr-TR" sz="2800" b="1" dirty="0">
              <a:solidFill>
                <a:srgbClr val="663300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7FD4-A549-48F6-B55B-10A098AB0D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927</Words>
  <Application>Microsoft Office PowerPoint</Application>
  <PresentationFormat>On-screen Show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Planetary Rock Compositions for Four Stellar Disks</vt:lpstr>
      <vt:lpstr>The Study</vt:lpstr>
      <vt:lpstr>The Sun</vt:lpstr>
      <vt:lpstr>WASP-12</vt:lpstr>
      <vt:lpstr>WASP-19</vt:lpstr>
      <vt:lpstr>XO-1</vt:lpstr>
      <vt:lpstr>Distribution of Refractory Compounds</vt:lpstr>
      <vt:lpstr>Magnesium-Bearing Species</vt:lpstr>
      <vt:lpstr>Iron-Bearing Species</vt:lpstr>
      <vt:lpstr>Calcium-Bearing Species</vt:lpstr>
      <vt:lpstr>Aluminum-Bearing Species</vt:lpstr>
      <vt:lpstr>WASP-12 Composition for 1854 K</vt:lpstr>
      <vt:lpstr>WASP-12 Composition for 1659 K</vt:lpstr>
      <vt:lpstr>WASP-12 Composition for 1562 K</vt:lpstr>
      <vt:lpstr>WASP-12 Composition for 1026 K</vt:lpstr>
      <vt:lpstr>WASP-12 Composition for 441 K</vt:lpstr>
      <vt:lpstr>WASP-12 Composition for 344 K</vt:lpstr>
      <vt:lpstr>Conclusions</vt:lpstr>
      <vt:lpstr>References</vt:lpstr>
      <vt:lpstr>Thanks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Lunar Aurora</dc:creator>
  <cp:lastModifiedBy>Lunar Aurora</cp:lastModifiedBy>
  <cp:revision>244</cp:revision>
  <dcterms:created xsi:type="dcterms:W3CDTF">2014-08-21T17:40:56Z</dcterms:created>
  <dcterms:modified xsi:type="dcterms:W3CDTF">2014-09-09T10:09:17Z</dcterms:modified>
</cp:coreProperties>
</file>