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654" r:id="rId2"/>
    <p:sldMasterId id="2147483678" r:id="rId3"/>
  </p:sldMasterIdLst>
  <p:notesMasterIdLst>
    <p:notesMasterId r:id="rId16"/>
  </p:notesMasterIdLst>
  <p:handoutMasterIdLst>
    <p:handoutMasterId r:id="rId17"/>
  </p:handoutMasterIdLst>
  <p:sldIdLst>
    <p:sldId id="779" r:id="rId4"/>
    <p:sldId id="816" r:id="rId5"/>
    <p:sldId id="783" r:id="rId6"/>
    <p:sldId id="785" r:id="rId7"/>
    <p:sldId id="786" r:id="rId8"/>
    <p:sldId id="749" r:id="rId9"/>
    <p:sldId id="817" r:id="rId10"/>
    <p:sldId id="752" r:id="rId11"/>
    <p:sldId id="815" r:id="rId12"/>
    <p:sldId id="806" r:id="rId13"/>
    <p:sldId id="812" r:id="rId14"/>
    <p:sldId id="774" r:id="rId15"/>
  </p:sldIdLst>
  <p:sldSz cx="10688638" cy="7562850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9772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954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49317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99089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488622" algn="l" defTabSz="497724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986349" algn="l" defTabSz="497724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484073" algn="l" defTabSz="497724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981798" algn="l" defTabSz="497724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F435DFF4-BBD5-4E57-A094-4FE4EEA5861D}">
          <p14:sldIdLst>
            <p14:sldId id="779"/>
            <p14:sldId id="816"/>
            <p14:sldId id="783"/>
            <p14:sldId id="785"/>
            <p14:sldId id="786"/>
            <p14:sldId id="749"/>
            <p14:sldId id="817"/>
            <p14:sldId id="752"/>
            <p14:sldId id="815"/>
            <p14:sldId id="806"/>
          </p14:sldIdLst>
        </p14:section>
        <p14:section name="Untitled Section" id="{794235E4-F630-45E9-A75B-58E5BC5AE515}">
          <p14:sldIdLst>
            <p14:sldId id="812"/>
            <p14:sldId id="7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549F"/>
    <a:srgbClr val="DDDE00"/>
    <a:srgbClr val="FFA9E2"/>
    <a:srgbClr val="BDD8FF"/>
    <a:srgbClr val="FFA593"/>
    <a:srgbClr val="FFA2FA"/>
    <a:srgbClr val="90AFDC"/>
    <a:srgbClr val="0098DB"/>
    <a:srgbClr val="FDC82F"/>
    <a:srgbClr val="00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78" autoAdjust="0"/>
    <p:restoredTop sz="93324" autoAdjust="0"/>
  </p:normalViewPr>
  <p:slideViewPr>
    <p:cSldViewPr snapToGrid="0">
      <p:cViewPr varScale="1">
        <p:scale>
          <a:sx n="118" d="100"/>
          <a:sy n="118" d="100"/>
        </p:scale>
        <p:origin x="-108" y="-162"/>
      </p:cViewPr>
      <p:guideLst>
        <p:guide orient="horz" pos="3113"/>
        <p:guide pos="3322"/>
      </p:guideLst>
    </p:cSldViewPr>
  </p:slideViewPr>
  <p:outlineViewPr>
    <p:cViewPr>
      <p:scale>
        <a:sx n="33" d="100"/>
        <a:sy n="33" d="100"/>
      </p:scale>
      <p:origin x="0" y="170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3" tIns="45821" rIns="91643" bIns="45821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3" tIns="45821" rIns="91643" bIns="45821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3" tIns="45821" rIns="91643" bIns="45821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3" tIns="45821" rIns="91643" bIns="45821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Arial" charset="0"/>
              </a:defRPr>
            </a:lvl1pPr>
          </a:lstStyle>
          <a:p>
            <a:fld id="{AAD71968-8AA7-FB4A-BD34-68FB1E9D69DF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447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625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11" tIns="44156" rIns="88311" bIns="44156" numCol="1" anchor="t" anchorCtr="0" compatLnSpc="1">
            <a:prstTxWarp prst="textNoShape">
              <a:avLst/>
            </a:prstTxWarp>
          </a:bodyPr>
          <a:lstStyle>
            <a:lvl1pPr defTabSz="882650">
              <a:defRPr sz="1200">
                <a:latin typeface="Verdan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11" tIns="44156" rIns="88311" bIns="44156" numCol="1" anchor="t" anchorCtr="0" compatLnSpc="1">
            <a:prstTxWarp prst="textNoShape">
              <a:avLst/>
            </a:prstTxWarp>
          </a:bodyPr>
          <a:lstStyle>
            <a:lvl1pPr algn="r" defTabSz="882650">
              <a:defRPr sz="1200">
                <a:latin typeface="Verdana" charset="0"/>
              </a:defRPr>
            </a:lvl1pPr>
          </a:lstStyle>
          <a:p>
            <a:fld id="{F483CD1B-F98A-9F44-80AF-382558B0A8DF}" type="datetime1">
              <a:rPr lang="en-US"/>
              <a:pPr/>
              <a:t>10/15/2015</a:t>
            </a:fld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3788" y="692150"/>
            <a:ext cx="4899025" cy="3467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11" tIns="44156" rIns="88311" bIns="441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2538"/>
            <a:ext cx="3016250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11" tIns="44156" rIns="88311" bIns="44156" numCol="1" anchor="b" anchorCtr="0" compatLnSpc="1">
            <a:prstTxWarp prst="textNoShape">
              <a:avLst/>
            </a:prstTxWarp>
          </a:bodyPr>
          <a:lstStyle>
            <a:lvl1pPr defTabSz="882650">
              <a:defRPr sz="1200">
                <a:latin typeface="Verdan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2538"/>
            <a:ext cx="3014662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11" tIns="44156" rIns="88311" bIns="44156" numCol="1" anchor="b" anchorCtr="0" compatLnSpc="1">
            <a:prstTxWarp prst="textNoShape">
              <a:avLst/>
            </a:prstTxWarp>
          </a:bodyPr>
          <a:lstStyle>
            <a:lvl1pPr algn="r" defTabSz="882650">
              <a:defRPr sz="1200">
                <a:latin typeface="Verdana" charset="0"/>
              </a:defRPr>
            </a:lvl1pPr>
          </a:lstStyle>
          <a:p>
            <a:fld id="{BC2A3ABC-F85F-F643-902D-4898213A9C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43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97724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9545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493174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990899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488622" algn="l" defTabSz="4977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349" algn="l" defTabSz="4977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073" algn="l" defTabSz="4977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798" algn="l" defTabSz="4977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2200" y="692150"/>
            <a:ext cx="4900613" cy="3467100"/>
          </a:xfrm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3899"/>
            <a:r>
              <a:rPr lang="en-GB"/>
              <a:t>AIM is a small mission of opportunity with a triple set of objectives: scientific, technology demonstration, e.g. optical communications, inter-satellite links, platform technologies, navigation by payload, e.g. the GPR, etc. and planetary defence relevant to the SSA programme, NEO segment.</a:t>
            </a:r>
            <a:endParaRPr lang="it-IT"/>
          </a:p>
          <a:p>
            <a:pPr defTabSz="913899"/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0007" indent="-269234"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76935" indent="-215387"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07708" indent="-215387"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38482" indent="-215387"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69256" indent="-2153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00030" indent="-2153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30804" indent="-2153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61578" indent="-2153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48A3BFA3-6C74-114A-B1CA-61D60D600004}" type="slidenum">
              <a:rPr lang="en-US" sz="1100"/>
              <a:pPr eaLnBrk="1" hangingPunct="1"/>
              <a:t>4</a:t>
            </a:fld>
            <a:endParaRPr lang="en-US" sz="11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2200" y="692150"/>
            <a:ext cx="4900613" cy="3467100"/>
          </a:xfrm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3899"/>
            <a:r>
              <a:rPr lang="en-GB"/>
              <a:t>AIM is a small mission of opportunity with a triple set of objectives: scientific, technology demonstration, e.g. optical communications, inter-satellite links, platform technologies, navigation by payload, e.g. the GPR, etc. and planetary defence relevant to the SSA programme, NEO segment.</a:t>
            </a:r>
            <a:endParaRPr lang="it-IT"/>
          </a:p>
          <a:p>
            <a:pPr defTabSz="913899"/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0007" indent="-269234"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76935" indent="-215387"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07708" indent="-215387"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38482" indent="-215387"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69256" indent="-2153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00030" indent="-2153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30804" indent="-2153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61578" indent="-21538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5F82573-9BCA-414C-BBB9-40BFCF4C1CF1}" type="slidenum">
              <a:rPr lang="en-US" sz="1100"/>
              <a:pPr eaLnBrk="1" hangingPunct="1"/>
              <a:t>5</a:t>
            </a:fld>
            <a:endParaRPr lang="en-US" sz="11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9983" y="2349390"/>
            <a:ext cx="8386470" cy="1621111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9965" y="4285615"/>
            <a:ext cx="6906505" cy="1932728"/>
          </a:xfrm>
        </p:spPr>
        <p:txBody>
          <a:bodyPr/>
          <a:lstStyle>
            <a:lvl1pPr marL="0" indent="0" algn="ctr">
              <a:buNone/>
              <a:defRPr/>
            </a:lvl1pPr>
            <a:lvl2pPr marL="497724" indent="0" algn="ctr">
              <a:buNone/>
              <a:defRPr/>
            </a:lvl2pPr>
            <a:lvl3pPr marL="995450" indent="0" algn="ctr">
              <a:buNone/>
              <a:defRPr/>
            </a:lvl3pPr>
            <a:lvl4pPr marL="1493174" indent="0" algn="ctr">
              <a:buNone/>
              <a:defRPr/>
            </a:lvl4pPr>
            <a:lvl5pPr marL="1990899" indent="0" algn="ctr">
              <a:buNone/>
              <a:defRPr/>
            </a:lvl5pPr>
            <a:lvl6pPr marL="2488622" indent="0" algn="ctr">
              <a:buNone/>
              <a:defRPr/>
            </a:lvl6pPr>
            <a:lvl7pPr marL="2986349" indent="0" algn="ctr">
              <a:buNone/>
              <a:defRPr/>
            </a:lvl7pPr>
            <a:lvl8pPr marL="3484073" indent="0" algn="ctr">
              <a:buNone/>
              <a:defRPr/>
            </a:lvl8pPr>
            <a:lvl9pPr marL="3981798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pic>
        <p:nvPicPr>
          <p:cNvPr id="1026" name="Picture 2" descr="C:\Users\mkueppers\My Documents\Meetings\EPSC2015\Presentation_MTsession\CreativeCommons_Attribution_License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2004"/>
            <a:ext cx="1116702" cy="39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55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839335" y="6932615"/>
            <a:ext cx="6197355" cy="406153"/>
          </a:xfrm>
          <a:prstGeom prst="rect">
            <a:avLst/>
          </a:prstGeom>
          <a:ln/>
        </p:spPr>
        <p:txBody>
          <a:bodyPr lIns="99546" tIns="49772" rIns="99546" bIns="49772"/>
          <a:lstStyle>
            <a:lvl1pPr>
              <a:defRPr/>
            </a:lvl1pPr>
          </a:lstStyle>
          <a:p>
            <a:r>
              <a:rPr lang="it-IT"/>
              <a:t>Document title | Author Name | Place | Data doc | Programme | Pag. </a:t>
            </a:r>
            <a:fld id="{24AFD002-BEA3-EC42-BB2D-A3792C1A0D74}" type="slidenum">
              <a:rPr lang="it-IT"/>
              <a:pPr/>
              <a:t>‹#›</a:t>
            </a:fld>
            <a:r>
              <a:rPr lang="it-IT"/>
              <a:t>CEAS 2009</a:t>
            </a:r>
          </a:p>
        </p:txBody>
      </p:sp>
    </p:spTree>
    <p:extLst>
      <p:ext uri="{BB962C8B-B14F-4D97-AF65-F5344CB8AC3E}">
        <p14:creationId xmlns:p14="http://schemas.microsoft.com/office/powerpoint/2010/main" val="180130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0764" y="339628"/>
            <a:ext cx="2093192" cy="6267362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1191" y="339628"/>
            <a:ext cx="6115134" cy="6267362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839335" y="6932615"/>
            <a:ext cx="6197355" cy="406153"/>
          </a:xfrm>
          <a:prstGeom prst="rect">
            <a:avLst/>
          </a:prstGeom>
          <a:ln/>
        </p:spPr>
        <p:txBody>
          <a:bodyPr lIns="99546" tIns="49772" rIns="99546" bIns="49772"/>
          <a:lstStyle>
            <a:lvl1pPr>
              <a:defRPr/>
            </a:lvl1pPr>
          </a:lstStyle>
          <a:p>
            <a:r>
              <a:rPr lang="it-IT"/>
              <a:t>Document title | Author Name | Place | Data doc | Programme | Pag. </a:t>
            </a:r>
            <a:fld id="{D477BBF6-F9AC-B04D-8C03-BC569AD84536}" type="slidenum">
              <a:rPr lang="it-IT"/>
              <a:pPr/>
              <a:t>‹#›</a:t>
            </a:fld>
            <a:r>
              <a:rPr lang="it-IT"/>
              <a:t>CEAS 2009</a:t>
            </a:r>
          </a:p>
        </p:txBody>
      </p:sp>
    </p:spTree>
    <p:extLst>
      <p:ext uri="{BB962C8B-B14F-4D97-AF65-F5344CB8AC3E}">
        <p14:creationId xmlns:p14="http://schemas.microsoft.com/office/powerpoint/2010/main" val="19533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9983" y="2349390"/>
            <a:ext cx="8386470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9965" y="4285615"/>
            <a:ext cx="6906505" cy="1932728"/>
          </a:xfrm>
        </p:spPr>
        <p:txBody>
          <a:bodyPr/>
          <a:lstStyle>
            <a:lvl1pPr marL="0" indent="0" algn="ctr">
              <a:buNone/>
              <a:defRPr/>
            </a:lvl1pPr>
            <a:lvl2pPr marL="497724" indent="0" algn="ctr">
              <a:buNone/>
              <a:defRPr/>
            </a:lvl2pPr>
            <a:lvl3pPr marL="995450" indent="0" algn="ctr">
              <a:buNone/>
              <a:defRPr/>
            </a:lvl3pPr>
            <a:lvl4pPr marL="1493174" indent="0" algn="ctr">
              <a:buNone/>
              <a:defRPr/>
            </a:lvl4pPr>
            <a:lvl5pPr marL="1990899" indent="0" algn="ctr">
              <a:buNone/>
              <a:defRPr/>
            </a:lvl5pPr>
            <a:lvl6pPr marL="2488622" indent="0" algn="ctr">
              <a:buNone/>
              <a:defRPr/>
            </a:lvl6pPr>
            <a:lvl7pPr marL="2986349" indent="0" algn="ctr">
              <a:buNone/>
              <a:defRPr/>
            </a:lvl7pPr>
            <a:lvl8pPr marL="3484073" indent="0" algn="ctr">
              <a:buNone/>
              <a:defRPr/>
            </a:lvl8pPr>
            <a:lvl9pPr marL="39817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7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6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380" y="4859834"/>
            <a:ext cx="8386470" cy="1502066"/>
          </a:xfrm>
        </p:spPr>
        <p:txBody>
          <a:bodyPr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380" y="3205461"/>
            <a:ext cx="8386470" cy="1654373"/>
          </a:xfrm>
        </p:spPr>
        <p:txBody>
          <a:bodyPr/>
          <a:lstStyle>
            <a:lvl1pPr marL="0" indent="0">
              <a:buNone/>
              <a:defRPr sz="2200"/>
            </a:lvl1pPr>
            <a:lvl2pPr marL="497724" indent="0">
              <a:buNone/>
              <a:defRPr sz="2000"/>
            </a:lvl2pPr>
            <a:lvl3pPr marL="995450" indent="0">
              <a:buNone/>
              <a:defRPr sz="1700"/>
            </a:lvl3pPr>
            <a:lvl4pPr marL="1493174" indent="0">
              <a:buNone/>
              <a:defRPr sz="1500"/>
            </a:lvl4pPr>
            <a:lvl5pPr marL="1990899" indent="0">
              <a:buNone/>
              <a:defRPr sz="1500"/>
            </a:lvl5pPr>
            <a:lvl6pPr marL="2488622" indent="0">
              <a:buNone/>
              <a:defRPr sz="1500"/>
            </a:lvl6pPr>
            <a:lvl7pPr marL="2986349" indent="0">
              <a:buNone/>
              <a:defRPr sz="1500"/>
            </a:lvl7pPr>
            <a:lvl8pPr marL="3484073" indent="0">
              <a:buNone/>
              <a:defRPr sz="1500"/>
            </a:lvl8pPr>
            <a:lvl9pPr marL="398179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34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5724" y="5430551"/>
            <a:ext cx="3240850" cy="122896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1015" y="5430551"/>
            <a:ext cx="3240850" cy="122896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1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322" y="302867"/>
            <a:ext cx="8879792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324" y="1692891"/>
            <a:ext cx="4359389" cy="705515"/>
          </a:xfrm>
        </p:spPr>
        <p:txBody>
          <a:bodyPr/>
          <a:lstStyle>
            <a:lvl1pPr marL="0" indent="0">
              <a:buNone/>
              <a:defRPr sz="2600" b="1"/>
            </a:lvl1pPr>
            <a:lvl2pPr marL="497724" indent="0">
              <a:buNone/>
              <a:defRPr sz="2200" b="1"/>
            </a:lvl2pPr>
            <a:lvl3pPr marL="995450" indent="0">
              <a:buNone/>
              <a:defRPr sz="2000" b="1"/>
            </a:lvl3pPr>
            <a:lvl4pPr marL="1493174" indent="0">
              <a:buNone/>
              <a:defRPr sz="1700" b="1"/>
            </a:lvl4pPr>
            <a:lvl5pPr marL="1990899" indent="0">
              <a:buNone/>
              <a:defRPr sz="1700" b="1"/>
            </a:lvl5pPr>
            <a:lvl6pPr marL="2488622" indent="0">
              <a:buNone/>
              <a:defRPr sz="1700" b="1"/>
            </a:lvl6pPr>
            <a:lvl7pPr marL="2986349" indent="0">
              <a:buNone/>
              <a:defRPr sz="1700" b="1"/>
            </a:lvl7pPr>
            <a:lvl8pPr marL="3484073" indent="0">
              <a:buNone/>
              <a:defRPr sz="1700" b="1"/>
            </a:lvl8pPr>
            <a:lvl9pPr marL="3981798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324" y="2398406"/>
            <a:ext cx="4359389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2016" y="1692891"/>
            <a:ext cx="4361101" cy="705515"/>
          </a:xfrm>
        </p:spPr>
        <p:txBody>
          <a:bodyPr/>
          <a:lstStyle>
            <a:lvl1pPr marL="0" indent="0">
              <a:buNone/>
              <a:defRPr sz="2600" b="1"/>
            </a:lvl1pPr>
            <a:lvl2pPr marL="497724" indent="0">
              <a:buNone/>
              <a:defRPr sz="2200" b="1"/>
            </a:lvl2pPr>
            <a:lvl3pPr marL="995450" indent="0">
              <a:buNone/>
              <a:defRPr sz="2000" b="1"/>
            </a:lvl3pPr>
            <a:lvl4pPr marL="1493174" indent="0">
              <a:buNone/>
              <a:defRPr sz="1700" b="1"/>
            </a:lvl4pPr>
            <a:lvl5pPr marL="1990899" indent="0">
              <a:buNone/>
              <a:defRPr sz="1700" b="1"/>
            </a:lvl5pPr>
            <a:lvl6pPr marL="2488622" indent="0">
              <a:buNone/>
              <a:defRPr sz="1700" b="1"/>
            </a:lvl6pPr>
            <a:lvl7pPr marL="2986349" indent="0">
              <a:buNone/>
              <a:defRPr sz="1700" b="1"/>
            </a:lvl7pPr>
            <a:lvl8pPr marL="3484073" indent="0">
              <a:buNone/>
              <a:defRPr sz="1700" b="1"/>
            </a:lvl8pPr>
            <a:lvl9pPr marL="3981798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2016" y="2398406"/>
            <a:ext cx="4361101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0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3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5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325" y="301113"/>
            <a:ext cx="3245989" cy="128148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503" y="301118"/>
            <a:ext cx="5515611" cy="645468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325" y="1582599"/>
            <a:ext cx="3245989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97724" indent="0">
              <a:buNone/>
              <a:defRPr sz="1300"/>
            </a:lvl2pPr>
            <a:lvl3pPr marL="995450" indent="0">
              <a:buNone/>
              <a:defRPr sz="1100"/>
            </a:lvl3pPr>
            <a:lvl4pPr marL="1493174" indent="0">
              <a:buNone/>
              <a:defRPr sz="1000"/>
            </a:lvl4pPr>
            <a:lvl5pPr marL="1990899" indent="0">
              <a:buNone/>
              <a:defRPr sz="1000"/>
            </a:lvl5pPr>
            <a:lvl6pPr marL="2488622" indent="0">
              <a:buNone/>
              <a:defRPr sz="1000"/>
            </a:lvl6pPr>
            <a:lvl7pPr marL="2986349" indent="0">
              <a:buNone/>
              <a:defRPr sz="1000"/>
            </a:lvl7pPr>
            <a:lvl8pPr marL="3484073" indent="0">
              <a:buNone/>
              <a:defRPr sz="1000"/>
            </a:lvl8pPr>
            <a:lvl9pPr marL="39817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154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2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90" y="5293995"/>
            <a:ext cx="5919861" cy="62498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33890" y="675755"/>
            <a:ext cx="5919861" cy="4537710"/>
          </a:xfrm>
        </p:spPr>
        <p:txBody>
          <a:bodyPr/>
          <a:lstStyle>
            <a:lvl1pPr marL="0" indent="0">
              <a:buNone/>
              <a:defRPr sz="3500"/>
            </a:lvl1pPr>
            <a:lvl2pPr marL="497724" indent="0">
              <a:buNone/>
              <a:defRPr sz="3000"/>
            </a:lvl2pPr>
            <a:lvl3pPr marL="995450" indent="0">
              <a:buNone/>
              <a:defRPr sz="2600"/>
            </a:lvl3pPr>
            <a:lvl4pPr marL="1493174" indent="0">
              <a:buNone/>
              <a:defRPr sz="2200"/>
            </a:lvl4pPr>
            <a:lvl5pPr marL="1990899" indent="0">
              <a:buNone/>
              <a:defRPr sz="2200"/>
            </a:lvl5pPr>
            <a:lvl6pPr marL="2488622" indent="0">
              <a:buNone/>
              <a:defRPr sz="2200"/>
            </a:lvl6pPr>
            <a:lvl7pPr marL="2986349" indent="0">
              <a:buNone/>
              <a:defRPr sz="2200"/>
            </a:lvl7pPr>
            <a:lvl8pPr marL="3484073" indent="0">
              <a:buNone/>
              <a:defRPr sz="2200"/>
            </a:lvl8pPr>
            <a:lvl9pPr marL="3981798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33890" y="5918981"/>
            <a:ext cx="5919861" cy="887584"/>
          </a:xfrm>
        </p:spPr>
        <p:txBody>
          <a:bodyPr/>
          <a:lstStyle>
            <a:lvl1pPr marL="0" indent="0">
              <a:buNone/>
              <a:defRPr sz="1500"/>
            </a:lvl1pPr>
            <a:lvl2pPr marL="497724" indent="0">
              <a:buNone/>
              <a:defRPr sz="1300"/>
            </a:lvl2pPr>
            <a:lvl3pPr marL="995450" indent="0">
              <a:buNone/>
              <a:defRPr sz="1100"/>
            </a:lvl3pPr>
            <a:lvl4pPr marL="1493174" indent="0">
              <a:buNone/>
              <a:defRPr sz="1000"/>
            </a:lvl4pPr>
            <a:lvl5pPr marL="1990899" indent="0">
              <a:buNone/>
              <a:defRPr sz="1000"/>
            </a:lvl5pPr>
            <a:lvl6pPr marL="2488622" indent="0">
              <a:buNone/>
              <a:defRPr sz="1000"/>
            </a:lvl6pPr>
            <a:lvl7pPr marL="2986349" indent="0">
              <a:buNone/>
              <a:defRPr sz="1000"/>
            </a:lvl7pPr>
            <a:lvl8pPr marL="3484073" indent="0">
              <a:buNone/>
              <a:defRPr sz="1000"/>
            </a:lvl8pPr>
            <a:lvl9pPr marL="39817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990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2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90332" y="4802065"/>
            <a:ext cx="1661535" cy="185744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5728" y="4802065"/>
            <a:ext cx="4820165" cy="185744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0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9983" y="2349388"/>
            <a:ext cx="8386470" cy="1621111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9965" y="4285615"/>
            <a:ext cx="6906505" cy="1932728"/>
          </a:xfrm>
        </p:spPr>
        <p:txBody>
          <a:bodyPr/>
          <a:lstStyle>
            <a:lvl1pPr marL="0" indent="0" algn="ctr">
              <a:buNone/>
              <a:defRPr/>
            </a:lvl1pPr>
            <a:lvl2pPr marL="497754" indent="0" algn="ctr">
              <a:buNone/>
              <a:defRPr/>
            </a:lvl2pPr>
            <a:lvl3pPr marL="995507" indent="0" algn="ctr">
              <a:buNone/>
              <a:defRPr/>
            </a:lvl3pPr>
            <a:lvl4pPr marL="1493261" indent="0" algn="ctr">
              <a:buNone/>
              <a:defRPr/>
            </a:lvl4pPr>
            <a:lvl5pPr marL="1991015" indent="0" algn="ctr">
              <a:buNone/>
              <a:defRPr/>
            </a:lvl5pPr>
            <a:lvl6pPr marL="2488768" indent="0" algn="ctr">
              <a:buNone/>
              <a:defRPr/>
            </a:lvl6pPr>
            <a:lvl7pPr marL="2986522" indent="0" algn="ctr">
              <a:buNone/>
              <a:defRPr/>
            </a:lvl7pPr>
            <a:lvl8pPr marL="3484275" indent="0" algn="ctr">
              <a:buNone/>
              <a:defRPr/>
            </a:lvl8pPr>
            <a:lvl9pPr marL="3982029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>
                <a:solidFill>
                  <a:srgbClr val="4D4F53"/>
                </a:solidFill>
              </a:rPr>
              <a:t>Document title | Author Name | Place | Data doc | Programme | Pag. </a:t>
            </a:r>
            <a:fld id="{D4542841-2DDD-0747-BC0E-8E435779B8B9}" type="slidenum">
              <a:rPr lang="it-IT">
                <a:solidFill>
                  <a:srgbClr val="4D4F53"/>
                </a:solidFill>
              </a:rPr>
              <a:pPr/>
              <a:t>‹#›</a:t>
            </a:fld>
            <a:r>
              <a:rPr lang="it-IT">
                <a:solidFill>
                  <a:srgbClr val="4D4F53"/>
                </a:solidFill>
              </a:rPr>
              <a:t>CEAS 2009</a:t>
            </a:r>
          </a:p>
        </p:txBody>
      </p:sp>
    </p:spTree>
    <p:extLst>
      <p:ext uri="{BB962C8B-B14F-4D97-AF65-F5344CB8AC3E}">
        <p14:creationId xmlns:p14="http://schemas.microsoft.com/office/powerpoint/2010/main" val="99841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>
                <a:solidFill>
                  <a:srgbClr val="4D4F53"/>
                </a:solidFill>
              </a:rPr>
              <a:t>Document title | Author Name | Place | Data doc | Programme | Pag. </a:t>
            </a:r>
            <a:fld id="{4171831D-43DF-F649-BFCC-1FE896D25B3F}" type="slidenum">
              <a:rPr lang="it-IT">
                <a:solidFill>
                  <a:srgbClr val="4D4F53"/>
                </a:solidFill>
              </a:rPr>
              <a:pPr/>
              <a:t>‹#›</a:t>
            </a:fld>
            <a:r>
              <a:rPr lang="it-IT">
                <a:solidFill>
                  <a:srgbClr val="4D4F53"/>
                </a:solidFill>
              </a:rPr>
              <a:t>CEAS 2009</a:t>
            </a:r>
          </a:p>
        </p:txBody>
      </p:sp>
    </p:spTree>
    <p:extLst>
      <p:ext uri="{BB962C8B-B14F-4D97-AF65-F5344CB8AC3E}">
        <p14:creationId xmlns:p14="http://schemas.microsoft.com/office/powerpoint/2010/main" val="19685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380" y="4859834"/>
            <a:ext cx="8386470" cy="150206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380" y="3205459"/>
            <a:ext cx="8386470" cy="1654373"/>
          </a:xfrm>
        </p:spPr>
        <p:txBody>
          <a:bodyPr anchor="b"/>
          <a:lstStyle>
            <a:lvl1pPr marL="0" indent="0">
              <a:buNone/>
              <a:defRPr sz="2200"/>
            </a:lvl1pPr>
            <a:lvl2pPr marL="497754" indent="0">
              <a:buNone/>
              <a:defRPr sz="2000"/>
            </a:lvl2pPr>
            <a:lvl3pPr marL="995507" indent="0">
              <a:buNone/>
              <a:defRPr sz="1700"/>
            </a:lvl3pPr>
            <a:lvl4pPr marL="1493261" indent="0">
              <a:buNone/>
              <a:defRPr sz="1500"/>
            </a:lvl4pPr>
            <a:lvl5pPr marL="1991015" indent="0">
              <a:buNone/>
              <a:defRPr sz="1500"/>
            </a:lvl5pPr>
            <a:lvl6pPr marL="2488768" indent="0">
              <a:buNone/>
              <a:defRPr sz="1500"/>
            </a:lvl6pPr>
            <a:lvl7pPr marL="2986522" indent="0">
              <a:buNone/>
              <a:defRPr sz="1500"/>
            </a:lvl7pPr>
            <a:lvl8pPr marL="3484275" indent="0">
              <a:buNone/>
              <a:defRPr sz="1500"/>
            </a:lvl8pPr>
            <a:lvl9pPr marL="3982029" indent="0">
              <a:buNone/>
              <a:defRPr sz="15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>
                <a:solidFill>
                  <a:srgbClr val="4D4F53"/>
                </a:solidFill>
              </a:rPr>
              <a:t>Document title | Author Name | Place | Data doc | Programme | Pag. </a:t>
            </a:r>
            <a:fld id="{CEAAD471-B50E-D747-B7DC-3D0437247942}" type="slidenum">
              <a:rPr lang="it-IT">
                <a:solidFill>
                  <a:srgbClr val="4D4F53"/>
                </a:solidFill>
              </a:rPr>
              <a:pPr/>
              <a:t>‹#›</a:t>
            </a:fld>
            <a:r>
              <a:rPr lang="it-IT">
                <a:solidFill>
                  <a:srgbClr val="4D4F53"/>
                </a:solidFill>
              </a:rPr>
              <a:t>CEAS 2009</a:t>
            </a:r>
          </a:p>
        </p:txBody>
      </p:sp>
    </p:spTree>
    <p:extLst>
      <p:ext uri="{BB962C8B-B14F-4D97-AF65-F5344CB8AC3E}">
        <p14:creationId xmlns:p14="http://schemas.microsoft.com/office/powerpoint/2010/main" val="14059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1189" y="1845196"/>
            <a:ext cx="4104163" cy="47617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9792" y="1845196"/>
            <a:ext cx="4104163" cy="47617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>
                <a:solidFill>
                  <a:srgbClr val="4D4F53"/>
                </a:solidFill>
              </a:rPr>
              <a:t>Document title | Author Name | Place | Data doc | Programme | Pag. </a:t>
            </a:r>
            <a:fld id="{F354E6C3-8BFA-244B-9D76-BD84E2E2D386}" type="slidenum">
              <a:rPr lang="it-IT">
                <a:solidFill>
                  <a:srgbClr val="4D4F53"/>
                </a:solidFill>
              </a:rPr>
              <a:pPr/>
              <a:t>‹#›</a:t>
            </a:fld>
            <a:r>
              <a:rPr lang="it-IT">
                <a:solidFill>
                  <a:srgbClr val="4D4F53"/>
                </a:solidFill>
              </a:rPr>
              <a:t>CEAS 2009</a:t>
            </a:r>
          </a:p>
        </p:txBody>
      </p:sp>
    </p:spTree>
    <p:extLst>
      <p:ext uri="{BB962C8B-B14F-4D97-AF65-F5344CB8AC3E}">
        <p14:creationId xmlns:p14="http://schemas.microsoft.com/office/powerpoint/2010/main" val="11365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322" y="302865"/>
            <a:ext cx="8879792" cy="1260475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322" y="1692889"/>
            <a:ext cx="4359389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322" y="2398404"/>
            <a:ext cx="4359389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2014" y="1692889"/>
            <a:ext cx="4361101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2014" y="2398404"/>
            <a:ext cx="4361101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>
                <a:solidFill>
                  <a:srgbClr val="4D4F53"/>
                </a:solidFill>
              </a:rPr>
              <a:t>Document title | Author Name | Place | Data doc | Programme | Pag. </a:t>
            </a:r>
            <a:fld id="{24F7C573-072F-4A4B-94CE-EA8955F70A76}" type="slidenum">
              <a:rPr lang="it-IT">
                <a:solidFill>
                  <a:srgbClr val="4D4F53"/>
                </a:solidFill>
              </a:rPr>
              <a:pPr/>
              <a:t>‹#›</a:t>
            </a:fld>
            <a:r>
              <a:rPr lang="it-IT">
                <a:solidFill>
                  <a:srgbClr val="4D4F53"/>
                </a:solidFill>
              </a:rPr>
              <a:t>CEAS 2009</a:t>
            </a:r>
          </a:p>
        </p:txBody>
      </p:sp>
    </p:spTree>
    <p:extLst>
      <p:ext uri="{BB962C8B-B14F-4D97-AF65-F5344CB8AC3E}">
        <p14:creationId xmlns:p14="http://schemas.microsoft.com/office/powerpoint/2010/main" val="377690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>
                <a:solidFill>
                  <a:srgbClr val="4D4F53"/>
                </a:solidFill>
              </a:rPr>
              <a:t>Document title | Author Name | Place | Data doc | Programme | Pag. </a:t>
            </a:r>
            <a:fld id="{3C026E51-FBDE-F04E-9088-131BAF5D5267}" type="slidenum">
              <a:rPr lang="it-IT">
                <a:solidFill>
                  <a:srgbClr val="4D4F53"/>
                </a:solidFill>
              </a:rPr>
              <a:pPr/>
              <a:t>‹#›</a:t>
            </a:fld>
            <a:r>
              <a:rPr lang="it-IT">
                <a:solidFill>
                  <a:srgbClr val="4D4F53"/>
                </a:solidFill>
              </a:rPr>
              <a:t>CEAS 2009</a:t>
            </a:r>
          </a:p>
        </p:txBody>
      </p:sp>
    </p:spTree>
    <p:extLst>
      <p:ext uri="{BB962C8B-B14F-4D97-AF65-F5344CB8AC3E}">
        <p14:creationId xmlns:p14="http://schemas.microsoft.com/office/powerpoint/2010/main" val="296217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>
                <a:solidFill>
                  <a:srgbClr val="4D4F53"/>
                </a:solidFill>
              </a:rPr>
              <a:t>Document title | Author Name | Place | Data doc | Programme | Pag. </a:t>
            </a:r>
            <a:fld id="{2556B4B7-75E1-5845-9D4D-238E2FD9C7B9}" type="slidenum">
              <a:rPr lang="it-IT">
                <a:solidFill>
                  <a:srgbClr val="4D4F53"/>
                </a:solidFill>
              </a:rPr>
              <a:pPr/>
              <a:t>‹#›</a:t>
            </a:fld>
            <a:r>
              <a:rPr lang="it-IT">
                <a:solidFill>
                  <a:srgbClr val="4D4F53"/>
                </a:solidFill>
              </a:rPr>
              <a:t>CEAS 2009</a:t>
            </a:r>
          </a:p>
        </p:txBody>
      </p:sp>
    </p:spTree>
    <p:extLst>
      <p:ext uri="{BB962C8B-B14F-4D97-AF65-F5344CB8AC3E}">
        <p14:creationId xmlns:p14="http://schemas.microsoft.com/office/powerpoint/2010/main" val="229833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380" y="4859834"/>
            <a:ext cx="8386470" cy="150206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380" y="3205461"/>
            <a:ext cx="8386470" cy="1654373"/>
          </a:xfrm>
        </p:spPr>
        <p:txBody>
          <a:bodyPr anchor="b"/>
          <a:lstStyle>
            <a:lvl1pPr marL="0" indent="0">
              <a:buNone/>
              <a:defRPr sz="2200"/>
            </a:lvl1pPr>
            <a:lvl2pPr marL="497724" indent="0">
              <a:buNone/>
              <a:defRPr sz="2000"/>
            </a:lvl2pPr>
            <a:lvl3pPr marL="995450" indent="0">
              <a:buNone/>
              <a:defRPr sz="1700"/>
            </a:lvl3pPr>
            <a:lvl4pPr marL="1493174" indent="0">
              <a:buNone/>
              <a:defRPr sz="1500"/>
            </a:lvl4pPr>
            <a:lvl5pPr marL="1990899" indent="0">
              <a:buNone/>
              <a:defRPr sz="1500"/>
            </a:lvl5pPr>
            <a:lvl6pPr marL="2488622" indent="0">
              <a:buNone/>
              <a:defRPr sz="1500"/>
            </a:lvl6pPr>
            <a:lvl7pPr marL="2986349" indent="0">
              <a:buNone/>
              <a:defRPr sz="1500"/>
            </a:lvl7pPr>
            <a:lvl8pPr marL="3484073" indent="0">
              <a:buNone/>
              <a:defRPr sz="1500"/>
            </a:lvl8pPr>
            <a:lvl9pPr marL="3981798" indent="0">
              <a:buNone/>
              <a:defRPr sz="15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952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322" y="301113"/>
            <a:ext cx="3245989" cy="128148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503" y="301116"/>
            <a:ext cx="5515611" cy="645468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322" y="1582599"/>
            <a:ext cx="3245989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>
                <a:solidFill>
                  <a:srgbClr val="4D4F53"/>
                </a:solidFill>
              </a:rPr>
              <a:t>Document title | Author Name | Place | Data doc | Programme | Pag. </a:t>
            </a:r>
            <a:fld id="{B2B32132-1360-2046-AC6E-9C86CE970384}" type="slidenum">
              <a:rPr lang="it-IT">
                <a:solidFill>
                  <a:srgbClr val="4D4F53"/>
                </a:solidFill>
              </a:rPr>
              <a:pPr/>
              <a:t>‹#›</a:t>
            </a:fld>
            <a:r>
              <a:rPr lang="it-IT">
                <a:solidFill>
                  <a:srgbClr val="4D4F53"/>
                </a:solidFill>
              </a:rPr>
              <a:t>CEAS 2009</a:t>
            </a:r>
          </a:p>
        </p:txBody>
      </p:sp>
    </p:spTree>
    <p:extLst>
      <p:ext uri="{BB962C8B-B14F-4D97-AF65-F5344CB8AC3E}">
        <p14:creationId xmlns:p14="http://schemas.microsoft.com/office/powerpoint/2010/main" val="102304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90" y="5293995"/>
            <a:ext cx="5919861" cy="62498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33890" y="675755"/>
            <a:ext cx="5919861" cy="4537710"/>
          </a:xfrm>
        </p:spPr>
        <p:txBody>
          <a:bodyPr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pPr lvl="0"/>
            <a:r>
              <a:rPr lang="it-IT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33890" y="5918981"/>
            <a:ext cx="5919861" cy="887584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>
                <a:solidFill>
                  <a:srgbClr val="4D4F53"/>
                </a:solidFill>
              </a:rPr>
              <a:t>Document title | Author Name | Place | Data doc | Programme | Pag. </a:t>
            </a:r>
            <a:fld id="{65584A27-ACE2-734A-A80E-F6B2122AC104}" type="slidenum">
              <a:rPr lang="it-IT">
                <a:solidFill>
                  <a:srgbClr val="4D4F53"/>
                </a:solidFill>
              </a:rPr>
              <a:pPr/>
              <a:t>‹#›</a:t>
            </a:fld>
            <a:r>
              <a:rPr lang="it-IT">
                <a:solidFill>
                  <a:srgbClr val="4D4F53"/>
                </a:solidFill>
              </a:rPr>
              <a:t>CEAS 2009</a:t>
            </a:r>
          </a:p>
        </p:txBody>
      </p:sp>
    </p:spTree>
    <p:extLst>
      <p:ext uri="{BB962C8B-B14F-4D97-AF65-F5344CB8AC3E}">
        <p14:creationId xmlns:p14="http://schemas.microsoft.com/office/powerpoint/2010/main" val="26798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>
                <a:solidFill>
                  <a:srgbClr val="4D4F53"/>
                </a:solidFill>
              </a:rPr>
              <a:t>Document title | Author Name | Place | Data doc | Programme | Pag. </a:t>
            </a:r>
            <a:fld id="{24AFD002-BEA3-EC42-BB2D-A3792C1A0D74}" type="slidenum">
              <a:rPr lang="it-IT">
                <a:solidFill>
                  <a:srgbClr val="4D4F53"/>
                </a:solidFill>
              </a:rPr>
              <a:pPr/>
              <a:t>‹#›</a:t>
            </a:fld>
            <a:r>
              <a:rPr lang="it-IT">
                <a:solidFill>
                  <a:srgbClr val="4D4F53"/>
                </a:solidFill>
              </a:rPr>
              <a:t>CEAS 2009</a:t>
            </a:r>
          </a:p>
        </p:txBody>
      </p:sp>
    </p:spTree>
    <p:extLst>
      <p:ext uri="{BB962C8B-B14F-4D97-AF65-F5344CB8AC3E}">
        <p14:creationId xmlns:p14="http://schemas.microsoft.com/office/powerpoint/2010/main" val="421253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0764" y="339628"/>
            <a:ext cx="2093192" cy="6267362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1189" y="339628"/>
            <a:ext cx="6115134" cy="6267362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>
                <a:solidFill>
                  <a:srgbClr val="4D4F53"/>
                </a:solidFill>
              </a:rPr>
              <a:t>Document title | Author Name | Place | Data doc | Programme | Pag. </a:t>
            </a:r>
            <a:fld id="{D477BBF6-F9AC-B04D-8C03-BC569AD84536}" type="slidenum">
              <a:rPr lang="it-IT">
                <a:solidFill>
                  <a:srgbClr val="4D4F53"/>
                </a:solidFill>
              </a:rPr>
              <a:pPr/>
              <a:t>‹#›</a:t>
            </a:fld>
            <a:r>
              <a:rPr lang="it-IT">
                <a:solidFill>
                  <a:srgbClr val="4D4F53"/>
                </a:solidFill>
              </a:rPr>
              <a:t>CEAS 2009</a:t>
            </a:r>
          </a:p>
        </p:txBody>
      </p:sp>
    </p:spTree>
    <p:extLst>
      <p:ext uri="{BB962C8B-B14F-4D97-AF65-F5344CB8AC3E}">
        <p14:creationId xmlns:p14="http://schemas.microsoft.com/office/powerpoint/2010/main" val="288154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1189" y="1845196"/>
            <a:ext cx="4104163" cy="47617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9794" y="1845196"/>
            <a:ext cx="4104163" cy="476179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322" y="302867"/>
            <a:ext cx="8879792" cy="1260475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324" y="1692891"/>
            <a:ext cx="4359389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24" indent="0">
              <a:buNone/>
              <a:defRPr sz="2200" b="1"/>
            </a:lvl2pPr>
            <a:lvl3pPr marL="995450" indent="0">
              <a:buNone/>
              <a:defRPr sz="2000" b="1"/>
            </a:lvl3pPr>
            <a:lvl4pPr marL="1493174" indent="0">
              <a:buNone/>
              <a:defRPr sz="1700" b="1"/>
            </a:lvl4pPr>
            <a:lvl5pPr marL="1990899" indent="0">
              <a:buNone/>
              <a:defRPr sz="1700" b="1"/>
            </a:lvl5pPr>
            <a:lvl6pPr marL="2488622" indent="0">
              <a:buNone/>
              <a:defRPr sz="1700" b="1"/>
            </a:lvl6pPr>
            <a:lvl7pPr marL="2986349" indent="0">
              <a:buNone/>
              <a:defRPr sz="1700" b="1"/>
            </a:lvl7pPr>
            <a:lvl8pPr marL="3484073" indent="0">
              <a:buNone/>
              <a:defRPr sz="1700" b="1"/>
            </a:lvl8pPr>
            <a:lvl9pPr marL="3981798" indent="0">
              <a:buNone/>
              <a:defRPr sz="17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324" y="2398406"/>
            <a:ext cx="4359389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2016" y="1692891"/>
            <a:ext cx="4361101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24" indent="0">
              <a:buNone/>
              <a:defRPr sz="2200" b="1"/>
            </a:lvl2pPr>
            <a:lvl3pPr marL="995450" indent="0">
              <a:buNone/>
              <a:defRPr sz="2000" b="1"/>
            </a:lvl3pPr>
            <a:lvl4pPr marL="1493174" indent="0">
              <a:buNone/>
              <a:defRPr sz="1700" b="1"/>
            </a:lvl4pPr>
            <a:lvl5pPr marL="1990899" indent="0">
              <a:buNone/>
              <a:defRPr sz="1700" b="1"/>
            </a:lvl5pPr>
            <a:lvl6pPr marL="2488622" indent="0">
              <a:buNone/>
              <a:defRPr sz="1700" b="1"/>
            </a:lvl6pPr>
            <a:lvl7pPr marL="2986349" indent="0">
              <a:buNone/>
              <a:defRPr sz="1700" b="1"/>
            </a:lvl7pPr>
            <a:lvl8pPr marL="3484073" indent="0">
              <a:buNone/>
              <a:defRPr sz="1700" b="1"/>
            </a:lvl8pPr>
            <a:lvl9pPr marL="3981798" indent="0">
              <a:buNone/>
              <a:defRPr sz="17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2016" y="2398406"/>
            <a:ext cx="4361101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8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9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325" y="301113"/>
            <a:ext cx="3245989" cy="128148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503" y="301118"/>
            <a:ext cx="5515611" cy="645468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325" y="1582599"/>
            <a:ext cx="3245989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97724" indent="0">
              <a:buNone/>
              <a:defRPr sz="1300"/>
            </a:lvl2pPr>
            <a:lvl3pPr marL="995450" indent="0">
              <a:buNone/>
              <a:defRPr sz="1100"/>
            </a:lvl3pPr>
            <a:lvl4pPr marL="1493174" indent="0">
              <a:buNone/>
              <a:defRPr sz="1000"/>
            </a:lvl4pPr>
            <a:lvl5pPr marL="1990899" indent="0">
              <a:buNone/>
              <a:defRPr sz="1000"/>
            </a:lvl5pPr>
            <a:lvl6pPr marL="2488622" indent="0">
              <a:buNone/>
              <a:defRPr sz="1000"/>
            </a:lvl6pPr>
            <a:lvl7pPr marL="2986349" indent="0">
              <a:buNone/>
              <a:defRPr sz="1000"/>
            </a:lvl7pPr>
            <a:lvl8pPr marL="3484073" indent="0">
              <a:buNone/>
              <a:defRPr sz="1000"/>
            </a:lvl8pPr>
            <a:lvl9pPr marL="3981798" indent="0">
              <a:buNone/>
              <a:defRPr sz="10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68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90" y="5293995"/>
            <a:ext cx="5919861" cy="62498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33890" y="675755"/>
            <a:ext cx="5919861" cy="4537710"/>
          </a:xfrm>
        </p:spPr>
        <p:txBody>
          <a:bodyPr/>
          <a:lstStyle>
            <a:lvl1pPr marL="0" indent="0">
              <a:buNone/>
              <a:defRPr sz="3500"/>
            </a:lvl1pPr>
            <a:lvl2pPr marL="497724" indent="0">
              <a:buNone/>
              <a:defRPr sz="3000"/>
            </a:lvl2pPr>
            <a:lvl3pPr marL="995450" indent="0">
              <a:buNone/>
              <a:defRPr sz="2600"/>
            </a:lvl3pPr>
            <a:lvl4pPr marL="1493174" indent="0">
              <a:buNone/>
              <a:defRPr sz="2200"/>
            </a:lvl4pPr>
            <a:lvl5pPr marL="1990899" indent="0">
              <a:buNone/>
              <a:defRPr sz="2200"/>
            </a:lvl5pPr>
            <a:lvl6pPr marL="2488622" indent="0">
              <a:buNone/>
              <a:defRPr sz="2200"/>
            </a:lvl6pPr>
            <a:lvl7pPr marL="2986349" indent="0">
              <a:buNone/>
              <a:defRPr sz="2200"/>
            </a:lvl7pPr>
            <a:lvl8pPr marL="3484073" indent="0">
              <a:buNone/>
              <a:defRPr sz="2200"/>
            </a:lvl8pPr>
            <a:lvl9pPr marL="3981798" indent="0">
              <a:buNone/>
              <a:defRPr sz="2200"/>
            </a:lvl9pPr>
          </a:lstStyle>
          <a:p>
            <a:pPr lvl="0"/>
            <a:r>
              <a:rPr lang="it-IT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33890" y="5918981"/>
            <a:ext cx="5919861" cy="887584"/>
          </a:xfrm>
        </p:spPr>
        <p:txBody>
          <a:bodyPr/>
          <a:lstStyle>
            <a:lvl1pPr marL="0" indent="0">
              <a:buNone/>
              <a:defRPr sz="1500"/>
            </a:lvl1pPr>
            <a:lvl2pPr marL="497724" indent="0">
              <a:buNone/>
              <a:defRPr sz="1300"/>
            </a:lvl2pPr>
            <a:lvl3pPr marL="995450" indent="0">
              <a:buNone/>
              <a:defRPr sz="1100"/>
            </a:lvl3pPr>
            <a:lvl4pPr marL="1493174" indent="0">
              <a:buNone/>
              <a:defRPr sz="1000"/>
            </a:lvl4pPr>
            <a:lvl5pPr marL="1990899" indent="0">
              <a:buNone/>
              <a:defRPr sz="1000"/>
            </a:lvl5pPr>
            <a:lvl6pPr marL="2488622" indent="0">
              <a:buNone/>
              <a:defRPr sz="1000"/>
            </a:lvl6pPr>
            <a:lvl7pPr marL="2986349" indent="0">
              <a:buNone/>
              <a:defRPr sz="1000"/>
            </a:lvl7pPr>
            <a:lvl8pPr marL="3484073" indent="0">
              <a:buNone/>
              <a:defRPr sz="1000"/>
            </a:lvl8pPr>
            <a:lvl9pPr marL="3981798" indent="0">
              <a:buNone/>
              <a:defRPr sz="10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839335" y="6932615"/>
            <a:ext cx="6197355" cy="406153"/>
          </a:xfrm>
          <a:prstGeom prst="rect">
            <a:avLst/>
          </a:prstGeom>
          <a:ln/>
        </p:spPr>
        <p:txBody>
          <a:bodyPr lIns="99546" tIns="49772" rIns="99546" bIns="49772"/>
          <a:lstStyle>
            <a:lvl1pPr>
              <a:defRPr/>
            </a:lvl1pPr>
          </a:lstStyle>
          <a:p>
            <a:r>
              <a:rPr lang="it-IT"/>
              <a:t>Document title | Author Name | Place | Data doc | Programme | Pag. </a:t>
            </a:r>
            <a:fld id="{65584A27-ACE2-734A-A80E-F6B2122AC104}" type="slidenum">
              <a:rPr lang="it-IT"/>
              <a:pPr/>
              <a:t>‹#›</a:t>
            </a:fld>
            <a:r>
              <a:rPr lang="it-IT"/>
              <a:t>CEAS 2009</a:t>
            </a:r>
          </a:p>
        </p:txBody>
      </p:sp>
    </p:spTree>
    <p:extLst>
      <p:ext uri="{BB962C8B-B14F-4D97-AF65-F5344CB8AC3E}">
        <p14:creationId xmlns:p14="http://schemas.microsoft.com/office/powerpoint/2010/main" val="238863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signature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2" y="6978131"/>
            <a:ext cx="10683499" cy="25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1" descr="PPT_Header01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0688638" cy="143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6004" y="1845196"/>
            <a:ext cx="9071639" cy="476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9546" tIns="49772" rIns="99546" bIns="497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27993" y="180318"/>
            <a:ext cx="7247376" cy="95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9546" tIns="49772" rIns="99546" bIns="497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</a:t>
            </a:r>
            <a:r>
              <a:rPr lang="it-IT" dirty="0" err="1" smtClean="0"/>
              <a:t>title</a:t>
            </a:r>
            <a:r>
              <a:rPr lang="it-IT" dirty="0" smtClean="0"/>
              <a:t> style</a:t>
            </a:r>
            <a:endParaRPr lang="it-IT" dirty="0"/>
          </a:p>
        </p:txBody>
      </p:sp>
      <p:pic>
        <p:nvPicPr>
          <p:cNvPr id="6" name="Picture 2" descr="C:\Users\mkueppers\My Documents\Meetings\EPSC2015\Presentation_MTsession\CreativeCommons_Attribution_License.pn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2004"/>
            <a:ext cx="1116702" cy="39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NotesEsa"/>
          <a:ea typeface="ＭＳ Ｐゴシック" charset="0"/>
          <a:cs typeface="NotesEs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9772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6pPr>
      <a:lvl7pPr marL="99545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7pPr>
      <a:lvl8pPr marL="149317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8pPr>
      <a:lvl9pPr marL="199089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9pPr>
    </p:titleStyle>
    <p:bodyStyle>
      <a:lvl1pPr marL="290340" indent="-29034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AutoNum type="arabicPeriod"/>
        <a:defRPr sz="2600">
          <a:solidFill>
            <a:schemeClr val="bg2"/>
          </a:solidFill>
          <a:latin typeface="NotesEsa"/>
          <a:ea typeface="ＭＳ Ｐゴシック" charset="0"/>
          <a:cs typeface="NotesEsa"/>
        </a:defRPr>
      </a:lvl1pPr>
      <a:lvl2pPr marL="1076675" indent="-4562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NotesSoft-Bold" charset="0"/>
        <a:buAutoNum type="alphaLcPeriod"/>
        <a:defRPr sz="2600">
          <a:solidFill>
            <a:schemeClr val="bg2"/>
          </a:solidFill>
          <a:latin typeface="NotesEsa"/>
          <a:ea typeface="ＭＳ Ｐゴシック" charset="-128"/>
          <a:cs typeface="NotesEsa"/>
        </a:defRPr>
      </a:lvl2pPr>
      <a:lvl3pPr marL="1821534" indent="-4562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600">
          <a:solidFill>
            <a:schemeClr val="bg2"/>
          </a:solidFill>
          <a:latin typeface="NotesEsa"/>
          <a:ea typeface="ＭＳ Ｐゴシック" charset="-128"/>
          <a:cs typeface="NotesEsa"/>
        </a:defRPr>
      </a:lvl3pPr>
      <a:lvl4pPr marL="2473070" indent="-4562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600">
          <a:solidFill>
            <a:schemeClr val="bg2"/>
          </a:solidFill>
          <a:latin typeface="NotesEsa"/>
          <a:ea typeface="ＭＳ Ｐゴシック" charset="-128"/>
          <a:cs typeface="NotesEsa"/>
        </a:defRPr>
      </a:lvl4pPr>
      <a:lvl5pPr marL="3124605" indent="-4562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600">
          <a:solidFill>
            <a:schemeClr val="bg2"/>
          </a:solidFill>
          <a:latin typeface="NotesEsa"/>
          <a:ea typeface="ＭＳ Ｐゴシック" charset="-128"/>
          <a:cs typeface="NotesEsa"/>
        </a:defRPr>
      </a:lvl5pPr>
      <a:lvl6pPr marL="3622330" indent="-4562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6pPr>
      <a:lvl7pPr marL="4120055" indent="-4562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7pPr>
      <a:lvl8pPr marL="4617780" indent="-4562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8pPr>
      <a:lvl9pPr marL="5115503" indent="-4562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24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450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174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899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622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349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073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1798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5" descr="signature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2" y="6978131"/>
            <a:ext cx="10683499" cy="25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4" descr="PPT_Header01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0688638" cy="143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763964" y="4802063"/>
            <a:ext cx="4957198" cy="36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9191" tIns="3919" rIns="39191" bIns="39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1331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3966" y="5430549"/>
            <a:ext cx="7201127" cy="12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9191" tIns="3919" rIns="39191" bIns="391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97724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6pPr>
      <a:lvl7pPr marL="99545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7pPr>
      <a:lvl8pPr marL="1493174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8pPr>
      <a:lvl9pPr marL="1990899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Verdana" pitchFamily="34" charset="0"/>
        </a:defRPr>
      </a:lvl9pPr>
    </p:titleStyle>
    <p:bodyStyle>
      <a:lvl1pPr marL="373293" indent="-37329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ED1B34"/>
        </a:buClr>
        <a:buChar char="•"/>
        <a:defRPr sz="17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1335907" indent="-456248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charset="0"/>
        <a:buChar char="–"/>
        <a:defRPr sz="3000">
          <a:solidFill>
            <a:schemeClr val="bg2"/>
          </a:solidFill>
          <a:latin typeface="NotesSoft-Bold" pitchFamily="2" charset="0"/>
          <a:ea typeface="ＭＳ Ｐゴシック" charset="-128"/>
        </a:defRPr>
      </a:lvl2pPr>
      <a:lvl3pPr marL="1987443" indent="-456248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charset="0"/>
        <a:buChar char="•"/>
        <a:defRPr sz="3000">
          <a:solidFill>
            <a:schemeClr val="bg2"/>
          </a:solidFill>
          <a:latin typeface="NotesSoft-Bold" pitchFamily="2" charset="0"/>
          <a:ea typeface="ＭＳ Ｐゴシック" charset="-128"/>
        </a:defRPr>
      </a:lvl3pPr>
      <a:lvl4pPr marL="2638979" indent="-456248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charset="0"/>
        <a:buChar char="–"/>
        <a:defRPr sz="3000">
          <a:solidFill>
            <a:schemeClr val="bg2"/>
          </a:solidFill>
          <a:latin typeface="NotesSoft-Bold" pitchFamily="2" charset="0"/>
          <a:ea typeface="ＭＳ Ｐゴシック" charset="-128"/>
        </a:defRPr>
      </a:lvl4pPr>
      <a:lvl5pPr marL="3290514" indent="-456248" algn="l" rtl="0" eaLnBrk="0" fontAlgn="base" hangingPunct="0">
        <a:spcBef>
          <a:spcPct val="20000"/>
        </a:spcBef>
        <a:spcAft>
          <a:spcPct val="0"/>
        </a:spcAft>
        <a:buClr>
          <a:srgbClr val="ED1B34"/>
        </a:buClr>
        <a:buFont typeface="NotesSoft-Bold" charset="0"/>
        <a:buChar char="»"/>
        <a:defRPr sz="3000">
          <a:solidFill>
            <a:schemeClr val="bg2"/>
          </a:solidFill>
          <a:latin typeface="NotesSoft-Bold" pitchFamily="2" charset="0"/>
          <a:ea typeface="ＭＳ Ｐゴシック" charset="-128"/>
        </a:defRPr>
      </a:lvl5pPr>
      <a:lvl6pPr marL="3788238" indent="-456248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3000">
          <a:solidFill>
            <a:schemeClr val="bg2"/>
          </a:solidFill>
          <a:latin typeface="NotesSoft-Bold" pitchFamily="2" charset="0"/>
        </a:defRPr>
      </a:lvl6pPr>
      <a:lvl7pPr marL="4285964" indent="-456248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3000">
          <a:solidFill>
            <a:schemeClr val="bg2"/>
          </a:solidFill>
          <a:latin typeface="NotesSoft-Bold" pitchFamily="2" charset="0"/>
        </a:defRPr>
      </a:lvl7pPr>
      <a:lvl8pPr marL="4783688" indent="-456248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3000">
          <a:solidFill>
            <a:schemeClr val="bg2"/>
          </a:solidFill>
          <a:latin typeface="NotesSoft-Bold" pitchFamily="2" charset="0"/>
        </a:defRPr>
      </a:lvl8pPr>
      <a:lvl9pPr marL="5281412" indent="-456248" algn="l" rtl="0" fontAlgn="base">
        <a:spcBef>
          <a:spcPct val="20000"/>
        </a:spcBef>
        <a:spcAft>
          <a:spcPct val="0"/>
        </a:spcAft>
        <a:buClr>
          <a:srgbClr val="ED1B34"/>
        </a:buClr>
        <a:buFont typeface="NotesSoft-Bold" pitchFamily="2" charset="0"/>
        <a:defRPr sz="3000">
          <a:solidFill>
            <a:schemeClr val="bg2"/>
          </a:solidFill>
          <a:latin typeface="NotesSoft-Bold" pitchFamily="2" charset="0"/>
        </a:defRPr>
      </a:lvl9pPr>
    </p:bodyStyle>
    <p:otherStyle>
      <a:defPPr>
        <a:defRPr lang="en-US"/>
      </a:defPPr>
      <a:lvl1pPr marL="0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24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450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174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899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622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349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073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1798" algn="l" defTabSz="99545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signature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" y="6978130"/>
            <a:ext cx="10683499" cy="25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1" descr="PPT_Header01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688638" cy="143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6002" y="1845196"/>
            <a:ext cx="9071639" cy="476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9551" tIns="49775" rIns="99551" bIns="497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604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9332" y="6932613"/>
            <a:ext cx="6197355" cy="40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8386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2"/>
                </a:solidFill>
                <a:latin typeface="Verdana" charset="0"/>
              </a:defRPr>
            </a:lvl1pPr>
          </a:lstStyle>
          <a:p>
            <a:r>
              <a:rPr lang="it-IT">
                <a:solidFill>
                  <a:srgbClr val="4D4F53"/>
                </a:solidFill>
              </a:rPr>
              <a:t>Document title | Author Name | Place | Data doc | Programme | Pag. </a:t>
            </a:r>
            <a:fld id="{2CDF015C-8060-3F47-9EB0-37FC29CC6D90}" type="slidenum">
              <a:rPr lang="it-IT">
                <a:solidFill>
                  <a:srgbClr val="4D4F53"/>
                </a:solidFill>
              </a:rPr>
              <a:pPr/>
              <a:t>‹#›</a:t>
            </a:fld>
            <a:r>
              <a:rPr lang="it-IT">
                <a:solidFill>
                  <a:srgbClr val="4D4F53"/>
                </a:solidFill>
              </a:rPr>
              <a:t>CEAS 2009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27993" y="180318"/>
            <a:ext cx="7247376" cy="95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9551" tIns="49775" rIns="99551" bIns="497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585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97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6pPr>
      <a:lvl7pPr marL="995507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7pPr>
      <a:lvl8pPr marL="1493261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8pPr>
      <a:lvl9pPr marL="1991015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9pPr>
    </p:titleStyle>
    <p:bodyStyle>
      <a:lvl1pPr marL="290356" indent="-29035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AutoNum type="arabicPeriod"/>
        <a:defRPr sz="1700">
          <a:solidFill>
            <a:schemeClr val="bg2"/>
          </a:solidFill>
          <a:latin typeface="+mn-lt"/>
          <a:ea typeface="ＭＳ Ｐゴシック" charset="0"/>
          <a:cs typeface="ＭＳ Ｐゴシック" charset="0"/>
        </a:defRPr>
      </a:lvl1pPr>
      <a:lvl2pPr marL="1076738" indent="-45627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NotesSoft-Bold" charset="0"/>
        <a:buAutoNum type="alphaLcPeriod"/>
        <a:defRPr sz="1700">
          <a:solidFill>
            <a:schemeClr val="bg2"/>
          </a:solidFill>
          <a:latin typeface="+mn-lt"/>
          <a:ea typeface="ＭＳ Ｐゴシック" charset="-128"/>
        </a:defRPr>
      </a:lvl2pPr>
      <a:lvl3pPr marL="1821640" indent="-45627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700">
          <a:solidFill>
            <a:schemeClr val="bg2"/>
          </a:solidFill>
          <a:latin typeface="+mn-lt"/>
          <a:ea typeface="ＭＳ Ｐゴシック" charset="-128"/>
        </a:defRPr>
      </a:lvl3pPr>
      <a:lvl4pPr marL="2473214" indent="-45627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700">
          <a:solidFill>
            <a:schemeClr val="bg2"/>
          </a:solidFill>
          <a:latin typeface="+mn-lt"/>
          <a:ea typeface="ＭＳ Ｐゴシック" charset="-128"/>
        </a:defRPr>
      </a:lvl4pPr>
      <a:lvl5pPr marL="3124787" indent="-45627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700">
          <a:solidFill>
            <a:schemeClr val="bg2"/>
          </a:solidFill>
          <a:latin typeface="+mn-lt"/>
          <a:ea typeface="ＭＳ Ｐゴシック" charset="-128"/>
        </a:defRPr>
      </a:lvl5pPr>
      <a:lvl6pPr marL="3622540" indent="-45627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6pPr>
      <a:lvl7pPr marL="4120294" indent="-45627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7pPr>
      <a:lvl8pPr marL="4618048" indent="-45627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8pPr>
      <a:lvl9pPr marL="5115801" indent="-45627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7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99550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5.jpe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2.jpe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8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6.png"/><Relationship Id="rId15" Type="http://schemas.microsoft.com/office/2007/relationships/hdphoto" Target="../media/hdphoto9.wdp"/><Relationship Id="rId10" Type="http://schemas.openxmlformats.org/officeDocument/2006/relationships/image" Target="../media/image39.png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Subtitle 1"/>
          <p:cNvSpPr>
            <a:spLocks noGrp="1"/>
          </p:cNvSpPr>
          <p:nvPr>
            <p:ph type="subTitle" idx="1"/>
          </p:nvPr>
        </p:nvSpPr>
        <p:spPr>
          <a:xfrm>
            <a:off x="690309" y="3982730"/>
            <a:ext cx="8105550" cy="325409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tabLst>
                <a:tab pos="295524" algn="l"/>
              </a:tabLst>
              <a:defRPr/>
            </a:pPr>
            <a:endParaRPr lang="en-US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otesEsa" charset="0"/>
              <a:ea typeface="ＭＳ Ｐゴシック" charset="0"/>
              <a:cs typeface="NotesEsa" charset="0"/>
            </a:endParaRPr>
          </a:p>
          <a:p>
            <a:pPr>
              <a:tabLst>
                <a:tab pos="295524" algn="l"/>
              </a:tabLst>
              <a:defRPr/>
            </a:pPr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otesEsa" charset="0"/>
              <a:cs typeface="NotesEsa" charset="0"/>
            </a:endParaRPr>
          </a:p>
          <a:p>
            <a:pPr>
              <a:tabLst>
                <a:tab pos="295524" algn="l"/>
              </a:tabLst>
              <a:defRPr/>
            </a:pPr>
            <a:endParaRPr 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otesEsa" charset="0"/>
              <a:cs typeface="NotesEsa" charset="0"/>
            </a:endParaRPr>
          </a:p>
          <a:p>
            <a:pPr>
              <a:tabLst>
                <a:tab pos="295524" algn="l"/>
              </a:tabLst>
              <a:defRPr/>
            </a:pPr>
            <a:endParaRPr lang="en-US" sz="2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otesEsa" charset="0"/>
              <a:cs typeface="NotesEsa" charset="0"/>
            </a:endParaRPr>
          </a:p>
          <a:p>
            <a:pPr algn="l">
              <a:lnSpc>
                <a:spcPct val="70000"/>
              </a:lnSpc>
              <a:tabLst>
                <a:tab pos="295524" algn="l"/>
              </a:tabLst>
              <a:defRPr/>
            </a:pPr>
            <a:r>
              <a:rPr lang="en-US" sz="15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esEsa" charset="0"/>
                <a:cs typeface="NotesEsa" charset="0"/>
              </a:rPr>
              <a:t>Ian Carnelli		project manager</a:t>
            </a:r>
          </a:p>
          <a:p>
            <a:pPr algn="l">
              <a:lnSpc>
                <a:spcPct val="70000"/>
              </a:lnSpc>
              <a:tabLst>
                <a:tab pos="295524" algn="l"/>
              </a:tabLst>
              <a:defRPr/>
            </a:pPr>
            <a:r>
              <a:rPr lang="en-US" sz="15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esEsa" charset="0"/>
                <a:cs typeface="NotesEsa" charset="0"/>
              </a:rPr>
              <a:t>Michael </a:t>
            </a:r>
            <a:r>
              <a:rPr lang="en-US" sz="15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esEsa" charset="0"/>
                <a:cs typeface="NotesEsa" charset="0"/>
              </a:rPr>
              <a:t>Küppers</a:t>
            </a:r>
            <a:r>
              <a:rPr lang="en-US" sz="15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esEsa" charset="0"/>
                <a:cs typeface="NotesEsa" charset="0"/>
              </a:rPr>
              <a:t>	project scientist</a:t>
            </a:r>
          </a:p>
          <a:p>
            <a:pPr algn="l">
              <a:lnSpc>
                <a:spcPct val="70000"/>
              </a:lnSpc>
              <a:tabLst>
                <a:tab pos="295524" algn="l"/>
              </a:tabLst>
              <a:defRPr/>
            </a:pPr>
            <a:r>
              <a:rPr lang="en-US" sz="15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esEsa" charset="0"/>
                <a:cs typeface="NotesEsa" charset="0"/>
              </a:rPr>
              <a:t>Karim</a:t>
            </a:r>
            <a:r>
              <a:rPr lang="en-US" sz="15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esEsa" charset="0"/>
                <a:cs typeface="NotesEsa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esEsa" charset="0"/>
                <a:cs typeface="NotesEsa" charset="0"/>
              </a:rPr>
              <a:t>Mellab</a:t>
            </a:r>
            <a:r>
              <a:rPr lang="en-US" sz="15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esEsa" charset="0"/>
                <a:cs typeface="NotesEsa" charset="0"/>
              </a:rPr>
              <a:t>	platform manager</a:t>
            </a:r>
          </a:p>
          <a:p>
            <a:pPr algn="l">
              <a:lnSpc>
                <a:spcPct val="70000"/>
              </a:lnSpc>
              <a:tabLst>
                <a:tab pos="295524" algn="l"/>
              </a:tabLst>
              <a:defRPr/>
            </a:pPr>
            <a:r>
              <a:rPr lang="en-US" sz="15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esEsa" charset="0"/>
                <a:cs typeface="NotesEsa" charset="0"/>
              </a:rPr>
              <a:t>Andres Galvez	payload manager</a:t>
            </a:r>
          </a:p>
          <a:p>
            <a:pPr algn="l">
              <a:lnSpc>
                <a:spcPct val="70000"/>
              </a:lnSpc>
              <a:tabLst>
                <a:tab pos="295524" algn="l"/>
              </a:tabLst>
              <a:defRPr/>
            </a:pPr>
            <a:r>
              <a:rPr lang="en-US" sz="15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esEsa" charset="0"/>
                <a:cs typeface="NotesEsa" charset="0"/>
              </a:rPr>
              <a:t>Patrick Michel              Science advisory team lead</a:t>
            </a:r>
          </a:p>
          <a:p>
            <a:pPr algn="l">
              <a:lnSpc>
                <a:spcPct val="70000"/>
              </a:lnSpc>
              <a:tabLst>
                <a:tab pos="295524" algn="l"/>
              </a:tabLst>
              <a:defRPr/>
            </a:pPr>
            <a:endParaRPr lang="en-US" sz="15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otesEsa" charset="0"/>
              <a:cs typeface="NotesEsa" charset="0"/>
            </a:endParaRPr>
          </a:p>
          <a:p>
            <a:pPr algn="l">
              <a:lnSpc>
                <a:spcPct val="70000"/>
              </a:lnSpc>
              <a:tabLst>
                <a:tab pos="295524" algn="l"/>
              </a:tabLst>
              <a:defRPr/>
            </a:pPr>
            <a:r>
              <a:rPr lang="en-US" sz="15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esEsa" charset="0"/>
                <a:cs typeface="NotesEsa" charset="0"/>
              </a:rPr>
              <a:t>and the AIM team</a:t>
            </a:r>
          </a:p>
        </p:txBody>
      </p:sp>
      <p:sp>
        <p:nvSpPr>
          <p:cNvPr id="7171" name="Title 2"/>
          <p:cNvSpPr>
            <a:spLocks noGrp="1"/>
          </p:cNvSpPr>
          <p:nvPr>
            <p:ph type="ctrTitle"/>
          </p:nvPr>
        </p:nvSpPr>
        <p:spPr>
          <a:xfrm>
            <a:off x="693736" y="2811326"/>
            <a:ext cx="6866339" cy="712755"/>
          </a:xfrm>
          <a:solidFill>
            <a:srgbClr val="0098DB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573" anchor="b">
            <a:spAutoFit/>
          </a:bodyPr>
          <a:lstStyle/>
          <a:p>
            <a:r>
              <a:rPr lang="en-US" sz="3900" dirty="0">
                <a:latin typeface="NotesEsa" charset="0"/>
                <a:cs typeface="NotesEsa" charset="0"/>
              </a:rPr>
              <a:t>→ ASTEROID IMPACT MISSION</a:t>
            </a:r>
          </a:p>
        </p:txBody>
      </p:sp>
      <p:pic>
        <p:nvPicPr>
          <p:cNvPr id="7172" name="Picture 6" descr="logo_negativ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447" y="1328751"/>
            <a:ext cx="2579662" cy="114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logoes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2164" y="406156"/>
            <a:ext cx="1719774" cy="680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6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399820" y="4150678"/>
            <a:ext cx="2239399" cy="1228051"/>
          </a:xfrm>
          <a:prstGeom prst="rect">
            <a:avLst/>
          </a:prstGeom>
          <a:noFill/>
        </p:spPr>
        <p:txBody>
          <a:bodyPr wrap="square" lIns="138765" tIns="69383" rIns="138765" bIns="69383" rtlCol="0">
            <a:spAutoFit/>
          </a:bodyPr>
          <a:lstStyle/>
          <a:p>
            <a:r>
              <a:rPr lang="en-GB" sz="1700" b="1" u="sng" dirty="0">
                <a:solidFill>
                  <a:srgbClr val="7F7F7F"/>
                </a:solidFill>
                <a:latin typeface="NotesEsa"/>
                <a:cs typeface="NotesEsa"/>
              </a:rPr>
              <a:t>P4 </a:t>
            </a:r>
          </a:p>
          <a:p>
            <a:r>
              <a:rPr lang="en-GB" sz="1700" b="1" dirty="0">
                <a:solidFill>
                  <a:srgbClr val="7F7F7F"/>
                </a:solidFill>
                <a:latin typeface="NotesEsa"/>
                <a:cs typeface="NotesEsa"/>
              </a:rPr>
              <a:t>Lander phase</a:t>
            </a:r>
            <a:r>
              <a:rPr lang="en-GB" sz="1700" dirty="0">
                <a:solidFill>
                  <a:srgbClr val="7F7F7F"/>
                </a:solidFill>
                <a:latin typeface="NotesEsa"/>
                <a:cs typeface="NotesEsa"/>
              </a:rPr>
              <a:t>:</a:t>
            </a:r>
          </a:p>
          <a:p>
            <a:r>
              <a:rPr lang="en-GB" sz="1700" dirty="0">
                <a:solidFill>
                  <a:srgbClr val="7F7F7F"/>
                </a:solidFill>
                <a:latin typeface="NotesEsa"/>
                <a:cs typeface="NotesEsa"/>
              </a:rPr>
              <a:t>Deploy MASCOT2 lander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3689272" y="3112533"/>
            <a:ext cx="4473973" cy="1939345"/>
          </a:xfrm>
          <a:prstGeom prst="straightConnector1">
            <a:avLst/>
          </a:prstGeom>
          <a:ln w="6350" cap="flat">
            <a:solidFill>
              <a:schemeClr val="accent1"/>
            </a:solidFill>
            <a:prstDash val="sysDash"/>
            <a:bevel/>
            <a:headEnd type="oval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840266" y="1518406"/>
            <a:ext cx="3681433" cy="1228051"/>
          </a:xfrm>
          <a:prstGeom prst="rect">
            <a:avLst/>
          </a:prstGeom>
          <a:noFill/>
        </p:spPr>
        <p:txBody>
          <a:bodyPr wrap="square" lIns="138765" tIns="69383" rIns="138765" bIns="69383" rtlCol="0">
            <a:spAutoFit/>
          </a:bodyPr>
          <a:lstStyle/>
          <a:p>
            <a:r>
              <a:rPr lang="en-GB" sz="1700" b="1" dirty="0">
                <a:solidFill>
                  <a:srgbClr val="7F7F7F"/>
                </a:solidFill>
                <a:latin typeface="NotesEsa"/>
                <a:cs typeface="NotesEsa"/>
              </a:rPr>
              <a:t>            </a:t>
            </a:r>
            <a:r>
              <a:rPr lang="en-GB" sz="1700" b="1" u="sng" dirty="0">
                <a:solidFill>
                  <a:srgbClr val="7F7F7F"/>
                </a:solidFill>
                <a:latin typeface="NotesEsa"/>
                <a:cs typeface="NotesEsa"/>
              </a:rPr>
              <a:t>P2</a:t>
            </a:r>
          </a:p>
          <a:p>
            <a:r>
              <a:rPr lang="en-GB" sz="1700" b="1" dirty="0">
                <a:solidFill>
                  <a:srgbClr val="7F7F7F"/>
                </a:solidFill>
                <a:latin typeface="NotesEsa"/>
                <a:cs typeface="NotesEsa"/>
              </a:rPr>
              <a:t>“Early” characterization</a:t>
            </a:r>
            <a:r>
              <a:rPr lang="en-GB" sz="1700" dirty="0">
                <a:solidFill>
                  <a:srgbClr val="7F7F7F"/>
                </a:solidFill>
                <a:latin typeface="NotesEsa"/>
                <a:cs typeface="NotesEsa"/>
              </a:rPr>
              <a:t>:</a:t>
            </a:r>
          </a:p>
          <a:p>
            <a:pPr marL="311078" indent="-311078">
              <a:buFontTx/>
              <a:buChar char="-"/>
            </a:pPr>
            <a:r>
              <a:rPr lang="en-GB" sz="1700" dirty="0">
                <a:solidFill>
                  <a:srgbClr val="7F7F7F"/>
                </a:solidFill>
                <a:latin typeface="NotesEsa"/>
                <a:cs typeface="NotesEsa"/>
              </a:rPr>
              <a:t>High-resolution surface images</a:t>
            </a:r>
          </a:p>
          <a:p>
            <a:pPr marL="311078" indent="-311078">
              <a:buFontTx/>
              <a:buChar char="-"/>
            </a:pPr>
            <a:r>
              <a:rPr lang="en-GB" sz="1700" dirty="0">
                <a:solidFill>
                  <a:srgbClr val="7F7F7F"/>
                </a:solidFill>
                <a:latin typeface="NotesEsa"/>
                <a:cs typeface="NotesEsa"/>
              </a:rPr>
              <a:t>Optical communication experiment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01" y="87996"/>
            <a:ext cx="9887496" cy="1264061"/>
          </a:xfrm>
          <a:noFill/>
          <a:ln>
            <a:noFill/>
          </a:ln>
        </p:spPr>
        <p:txBody>
          <a:bodyPr vert="horz" wrap="square" lIns="99546" tIns="49772" rIns="99546" bIns="49772" numCol="1" anchor="ctr" anchorCtr="0" compatLnSpc="1">
            <a:prstTxWarp prst="textNoShape">
              <a:avLst/>
            </a:prstTxWarp>
          </a:bodyPr>
          <a:lstStyle/>
          <a:p>
            <a:r>
              <a:rPr lang="en-GB" sz="2800" dirty="0"/>
              <a:t>CLOSE PROXIMITY ASTEROID OPERATIONS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dirty="0"/>
              <a:t>29 May 2022 – 25 December 2022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490855" y="3290231"/>
            <a:ext cx="610745" cy="249822"/>
            <a:chOff x="180231" y="3144673"/>
            <a:chExt cx="864096" cy="270974"/>
          </a:xfrm>
        </p:grpSpPr>
        <p:sp>
          <p:nvSpPr>
            <p:cNvPr id="8" name="Rectangle 7"/>
            <p:cNvSpPr/>
            <p:nvPr/>
          </p:nvSpPr>
          <p:spPr bwMode="auto">
            <a:xfrm>
              <a:off x="468263" y="3144673"/>
              <a:ext cx="288032" cy="27097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6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756295" y="3236692"/>
              <a:ext cx="288032" cy="103993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6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80231" y="3240137"/>
              <a:ext cx="288032" cy="103993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6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83393" y="4176477"/>
            <a:ext cx="610745" cy="249822"/>
            <a:chOff x="180231" y="3144673"/>
            <a:chExt cx="864096" cy="270974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68263" y="3144673"/>
              <a:ext cx="288032" cy="27097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6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56295" y="3236692"/>
              <a:ext cx="288032" cy="103993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6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80231" y="3240137"/>
              <a:ext cx="288032" cy="103993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6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99142" y="6851613"/>
            <a:ext cx="610745" cy="249822"/>
            <a:chOff x="180231" y="3144673"/>
            <a:chExt cx="864096" cy="270974"/>
          </a:xfrm>
        </p:grpSpPr>
        <p:sp>
          <p:nvSpPr>
            <p:cNvPr id="16" name="Rectangle 15"/>
            <p:cNvSpPr/>
            <p:nvPr/>
          </p:nvSpPr>
          <p:spPr bwMode="auto">
            <a:xfrm>
              <a:off x="468263" y="3144673"/>
              <a:ext cx="288032" cy="27097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6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56295" y="3236692"/>
              <a:ext cx="288032" cy="103993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6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80231" y="3240137"/>
              <a:ext cx="288032" cy="103993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6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00607" y="1266685"/>
            <a:ext cx="610745" cy="249822"/>
            <a:chOff x="180231" y="3144673"/>
            <a:chExt cx="864096" cy="270974"/>
          </a:xfrm>
        </p:grpSpPr>
        <p:sp>
          <p:nvSpPr>
            <p:cNvPr id="20" name="Rectangle 19"/>
            <p:cNvSpPr/>
            <p:nvPr/>
          </p:nvSpPr>
          <p:spPr bwMode="auto">
            <a:xfrm>
              <a:off x="468263" y="3144673"/>
              <a:ext cx="288032" cy="27097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2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56295" y="3236692"/>
              <a:ext cx="288032" cy="103993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2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80231" y="3240137"/>
              <a:ext cx="288032" cy="103993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2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</p:grpSp>
      <p:cxnSp>
        <p:nvCxnSpPr>
          <p:cNvPr id="23" name="Straight Arrow Connector 22"/>
          <p:cNvCxnSpPr>
            <a:endCxn id="8" idx="0"/>
          </p:cNvCxnSpPr>
          <p:nvPr/>
        </p:nvCxnSpPr>
        <p:spPr bwMode="auto">
          <a:xfrm>
            <a:off x="4006607" y="2895780"/>
            <a:ext cx="1789620" cy="3944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stCxn id="4" idx="1"/>
            <a:endCxn id="20" idx="2"/>
          </p:cNvCxnSpPr>
          <p:nvPr/>
        </p:nvCxnSpPr>
        <p:spPr bwMode="auto">
          <a:xfrm flipV="1">
            <a:off x="3610489" y="1516510"/>
            <a:ext cx="4295491" cy="6404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>
            <a:stCxn id="12" idx="0"/>
            <a:endCxn id="4" idx="3"/>
          </p:cNvCxnSpPr>
          <p:nvPr/>
        </p:nvCxnSpPr>
        <p:spPr bwMode="auto">
          <a:xfrm flipV="1">
            <a:off x="3188763" y="3000150"/>
            <a:ext cx="63394" cy="11763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>
            <a:stCxn id="16" idx="0"/>
          </p:cNvCxnSpPr>
          <p:nvPr/>
        </p:nvCxnSpPr>
        <p:spPr bwMode="auto">
          <a:xfrm flipV="1">
            <a:off x="1104512" y="2717762"/>
            <a:ext cx="1740759" cy="41338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4" name="TextBox 1023"/>
          <p:cNvSpPr txBox="1"/>
          <p:nvPr/>
        </p:nvSpPr>
        <p:spPr>
          <a:xfrm>
            <a:off x="146265" y="1585788"/>
            <a:ext cx="2420286" cy="1228051"/>
          </a:xfrm>
          <a:prstGeom prst="rect">
            <a:avLst/>
          </a:prstGeom>
          <a:noFill/>
        </p:spPr>
        <p:txBody>
          <a:bodyPr wrap="square" lIns="138765" tIns="69383" rIns="138765" bIns="69383" rtlCol="0">
            <a:spAutoFit/>
          </a:bodyPr>
          <a:lstStyle/>
          <a:p>
            <a:r>
              <a:rPr lang="en-GB" sz="1700" b="1" u="sng" dirty="0">
                <a:solidFill>
                  <a:srgbClr val="7F7F7F"/>
                </a:solidFill>
                <a:latin typeface="NotesEsa"/>
                <a:cs typeface="NotesEsa"/>
              </a:rPr>
              <a:t>P1</a:t>
            </a:r>
          </a:p>
          <a:p>
            <a:r>
              <a:rPr lang="en-GB" sz="1700" dirty="0">
                <a:solidFill>
                  <a:srgbClr val="7F7F7F"/>
                </a:solidFill>
                <a:latin typeface="NotesEsa"/>
                <a:cs typeface="NotesEsa"/>
              </a:rPr>
              <a:t>Rendezvous phase with Didymos transition P2 co-flying  position.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1828" y="6789145"/>
            <a:ext cx="3137155" cy="684996"/>
          </a:xfrm>
          <a:prstGeom prst="rect">
            <a:avLst/>
          </a:prstGeom>
          <a:noFill/>
        </p:spPr>
        <p:txBody>
          <a:bodyPr wrap="square" lIns="138765" tIns="69383" rIns="138765" bIns="69383" rtlCol="0">
            <a:spAutoFit/>
          </a:bodyPr>
          <a:lstStyle/>
          <a:p>
            <a:r>
              <a:rPr lang="en-GB" sz="1700" b="1" u="sng" dirty="0">
                <a:solidFill>
                  <a:srgbClr val="7F7F7F"/>
                </a:solidFill>
                <a:latin typeface="NotesEsa"/>
                <a:cs typeface="NotesEsa"/>
              </a:rPr>
              <a:t>P5</a:t>
            </a:r>
          </a:p>
          <a:p>
            <a:r>
              <a:rPr lang="en-GB" sz="1700" dirty="0">
                <a:solidFill>
                  <a:srgbClr val="7F7F7F"/>
                </a:solidFill>
                <a:latin typeface="NotesEsa"/>
                <a:cs typeface="NotesEsa"/>
              </a:rPr>
              <a:t>DART impact observation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57731" y="1706019"/>
            <a:ext cx="840105" cy="413469"/>
          </a:xfrm>
          <a:prstGeom prst="rect">
            <a:avLst/>
          </a:prstGeom>
          <a:noFill/>
        </p:spPr>
        <p:txBody>
          <a:bodyPr wrap="none" lIns="138765" tIns="69383" rIns="138765" bIns="69383" rtlCol="0">
            <a:spAutoFit/>
          </a:bodyPr>
          <a:lstStyle/>
          <a:p>
            <a:r>
              <a:rPr lang="en-GB" sz="1700" b="1" dirty="0">
                <a:solidFill>
                  <a:srgbClr val="7F7F7F"/>
                </a:solidFill>
                <a:latin typeface="NotesEsa"/>
                <a:cs typeface="NotesEsa"/>
              </a:rPr>
              <a:t>35 km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179" y="5971225"/>
            <a:ext cx="1067035" cy="413469"/>
          </a:xfrm>
          <a:prstGeom prst="rect">
            <a:avLst/>
          </a:prstGeom>
          <a:noFill/>
        </p:spPr>
        <p:txBody>
          <a:bodyPr wrap="none" lIns="138765" tIns="69383" rIns="138765" bIns="69383" rtlCol="0">
            <a:spAutoFit/>
          </a:bodyPr>
          <a:lstStyle/>
          <a:p>
            <a:r>
              <a:rPr lang="en-GB" sz="1700" b="1" dirty="0">
                <a:solidFill>
                  <a:srgbClr val="7F7F7F"/>
                </a:solidFill>
                <a:latin typeface="NotesEsa"/>
                <a:cs typeface="NotesEsa"/>
              </a:rPr>
              <a:t>~100 km</a:t>
            </a:r>
          </a:p>
        </p:txBody>
      </p:sp>
      <p:sp>
        <p:nvSpPr>
          <p:cNvPr id="26" name="TextBox 25"/>
          <p:cNvSpPr txBox="1"/>
          <p:nvPr/>
        </p:nvSpPr>
        <p:spPr>
          <a:xfrm rot="802570">
            <a:off x="4559113" y="2734358"/>
            <a:ext cx="840105" cy="413469"/>
          </a:xfrm>
          <a:prstGeom prst="rect">
            <a:avLst/>
          </a:prstGeom>
          <a:noFill/>
        </p:spPr>
        <p:txBody>
          <a:bodyPr wrap="none" lIns="138765" tIns="69383" rIns="138765" bIns="69383" rtlCol="0">
            <a:spAutoFit/>
          </a:bodyPr>
          <a:lstStyle/>
          <a:p>
            <a:r>
              <a:rPr lang="en-GB" sz="1700" b="1" dirty="0">
                <a:solidFill>
                  <a:srgbClr val="7F7F7F"/>
                </a:solidFill>
                <a:latin typeface="NotesEsa"/>
                <a:cs typeface="NotesEsa"/>
              </a:rPr>
              <a:t>10 km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773002" y="1482632"/>
            <a:ext cx="610745" cy="249822"/>
            <a:chOff x="180231" y="3144673"/>
            <a:chExt cx="864096" cy="270974"/>
          </a:xfrm>
        </p:grpSpPr>
        <p:sp>
          <p:nvSpPr>
            <p:cNvPr id="38" name="Rectangle 37"/>
            <p:cNvSpPr/>
            <p:nvPr/>
          </p:nvSpPr>
          <p:spPr bwMode="auto">
            <a:xfrm>
              <a:off x="468263" y="3144673"/>
              <a:ext cx="288032" cy="27097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6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756295" y="3236692"/>
              <a:ext cx="288032" cy="103993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6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180231" y="3240137"/>
              <a:ext cx="288032" cy="103993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6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107985" y="2826216"/>
            <a:ext cx="4205332" cy="1499578"/>
          </a:xfrm>
          <a:prstGeom prst="rect">
            <a:avLst/>
          </a:prstGeom>
          <a:noFill/>
        </p:spPr>
        <p:txBody>
          <a:bodyPr wrap="square" lIns="138765" tIns="69383" rIns="138765" bIns="69383" rtlCol="0">
            <a:spAutoFit/>
          </a:bodyPr>
          <a:lstStyle/>
          <a:p>
            <a:r>
              <a:rPr lang="en-GB" sz="1700" b="1" u="sng" dirty="0">
                <a:solidFill>
                  <a:srgbClr val="7F7F7F"/>
                </a:solidFill>
                <a:latin typeface="NotesEsa"/>
                <a:cs typeface="NotesEsa"/>
              </a:rPr>
              <a:t>P3</a:t>
            </a:r>
          </a:p>
          <a:p>
            <a:r>
              <a:rPr lang="en-GB" sz="1700" b="1" dirty="0">
                <a:solidFill>
                  <a:srgbClr val="7F7F7F"/>
                </a:solidFill>
                <a:latin typeface="NotesEsa"/>
                <a:cs typeface="NotesEsa"/>
              </a:rPr>
              <a:t>First detailed characterization</a:t>
            </a:r>
            <a:r>
              <a:rPr lang="en-GB" sz="1700" dirty="0">
                <a:solidFill>
                  <a:srgbClr val="7F7F7F"/>
                </a:solidFill>
                <a:latin typeface="NotesEsa"/>
                <a:cs typeface="NotesEsa"/>
              </a:rPr>
              <a:t>:</a:t>
            </a:r>
          </a:p>
          <a:p>
            <a:r>
              <a:rPr lang="en-GB" sz="1700" dirty="0">
                <a:solidFill>
                  <a:srgbClr val="7F7F7F"/>
                </a:solidFill>
                <a:latin typeface="NotesEsa"/>
                <a:cs typeface="NotesEsa"/>
              </a:rPr>
              <a:t>Thermal Infrared imaging</a:t>
            </a:r>
          </a:p>
          <a:p>
            <a:r>
              <a:rPr lang="en-GB" sz="1700" dirty="0">
                <a:solidFill>
                  <a:srgbClr val="7F7F7F"/>
                </a:solidFill>
                <a:latin typeface="NotesEsa"/>
                <a:cs typeface="NotesEsa"/>
              </a:rPr>
              <a:t>High-frequency radar sounding of surface and shallow-subsurface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670243" y="5893568"/>
            <a:ext cx="5700480" cy="1499578"/>
          </a:xfrm>
          <a:prstGeom prst="rect">
            <a:avLst/>
          </a:prstGeom>
          <a:noFill/>
        </p:spPr>
        <p:txBody>
          <a:bodyPr wrap="square" lIns="138765" tIns="69383" rIns="138765" bIns="69383" rtlCol="0">
            <a:spAutoFit/>
          </a:bodyPr>
          <a:lstStyle/>
          <a:p>
            <a:r>
              <a:rPr lang="en-GB" sz="1700" b="1" u="sng" dirty="0">
                <a:solidFill>
                  <a:srgbClr val="7F7F7F"/>
                </a:solidFill>
                <a:latin typeface="NotesEsa"/>
                <a:cs typeface="NotesEsa"/>
              </a:rPr>
              <a:t>P6</a:t>
            </a:r>
          </a:p>
          <a:p>
            <a:r>
              <a:rPr lang="en-GB" sz="1700" b="1" dirty="0">
                <a:solidFill>
                  <a:srgbClr val="7F7F7F"/>
                </a:solidFill>
                <a:latin typeface="NotesEsa"/>
                <a:cs typeface="NotesEsa"/>
              </a:rPr>
              <a:t>Second detailed characterization</a:t>
            </a:r>
            <a:r>
              <a:rPr lang="en-GB" sz="1700" dirty="0">
                <a:solidFill>
                  <a:srgbClr val="7F7F7F"/>
                </a:solidFill>
                <a:latin typeface="NotesEsa"/>
                <a:cs typeface="NotesEsa"/>
              </a:rPr>
              <a:t>:</a:t>
            </a:r>
          </a:p>
          <a:p>
            <a:r>
              <a:rPr lang="en-GB" sz="1700" dirty="0">
                <a:solidFill>
                  <a:srgbClr val="7F7F7F"/>
                </a:solidFill>
                <a:latin typeface="NotesEsa"/>
                <a:cs typeface="NotesEsa"/>
              </a:rPr>
              <a:t>- High-frequency radar </a:t>
            </a:r>
          </a:p>
          <a:p>
            <a:r>
              <a:rPr lang="en-GB" sz="1700" dirty="0">
                <a:solidFill>
                  <a:srgbClr val="7F7F7F"/>
                </a:solidFill>
                <a:latin typeface="NotesEsa"/>
                <a:cs typeface="NotesEsa"/>
              </a:rPr>
              <a:t>- Low-frequency radar to sound deep interior structure</a:t>
            </a:r>
          </a:p>
          <a:p>
            <a:r>
              <a:rPr lang="en-GB" sz="1700" dirty="0">
                <a:solidFill>
                  <a:srgbClr val="7F7F7F"/>
                </a:solidFill>
                <a:latin typeface="NotesEsa"/>
                <a:cs typeface="NotesEsa"/>
              </a:rPr>
              <a:t>- Crater imaging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5165463" y="5816699"/>
            <a:ext cx="610745" cy="249822"/>
            <a:chOff x="180231" y="3144673"/>
            <a:chExt cx="864096" cy="270974"/>
          </a:xfrm>
        </p:grpSpPr>
        <p:sp>
          <p:nvSpPr>
            <p:cNvPr id="67" name="Rectangle 66"/>
            <p:cNvSpPr/>
            <p:nvPr/>
          </p:nvSpPr>
          <p:spPr bwMode="auto">
            <a:xfrm>
              <a:off x="468263" y="3144673"/>
              <a:ext cx="288032" cy="27097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6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756295" y="3236692"/>
              <a:ext cx="288032" cy="103993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6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180231" y="3240137"/>
              <a:ext cx="288032" cy="103993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78105" eaLnBrk="0" hangingPunct="0"/>
              <a:endParaRPr lang="en-GB" sz="2600">
                <a:solidFill>
                  <a:srgbClr val="7F7F7F"/>
                </a:solidFill>
                <a:latin typeface="NotesEsa"/>
                <a:cs typeface="NotesEsa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394943" y="3482414"/>
            <a:ext cx="961873" cy="413469"/>
          </a:xfrm>
          <a:prstGeom prst="rect">
            <a:avLst/>
          </a:prstGeom>
          <a:noFill/>
        </p:spPr>
        <p:txBody>
          <a:bodyPr wrap="none" lIns="138765" tIns="69383" rIns="138765" bIns="69383" rtlCol="0">
            <a:spAutoFit/>
          </a:bodyPr>
          <a:lstStyle/>
          <a:p>
            <a:r>
              <a:rPr lang="en-GB" sz="1700" b="1" dirty="0">
                <a:solidFill>
                  <a:srgbClr val="7F7F7F"/>
                </a:solidFill>
                <a:latin typeface="NotesEsa"/>
                <a:cs typeface="NotesEsa"/>
              </a:rPr>
              <a:t>&lt;&lt;1 km</a:t>
            </a:r>
          </a:p>
        </p:txBody>
      </p:sp>
      <p:cxnSp>
        <p:nvCxnSpPr>
          <p:cNvPr id="47" name="Straight Arrow Connector 46"/>
          <p:cNvCxnSpPr>
            <a:endCxn id="67" idx="0"/>
          </p:cNvCxnSpPr>
          <p:nvPr/>
        </p:nvCxnSpPr>
        <p:spPr bwMode="auto">
          <a:xfrm>
            <a:off x="3517385" y="3240560"/>
            <a:ext cx="1953448" cy="25761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Box 48"/>
          <p:cNvSpPr txBox="1"/>
          <p:nvPr/>
        </p:nvSpPr>
        <p:spPr>
          <a:xfrm>
            <a:off x="4901795" y="4888208"/>
            <a:ext cx="840105" cy="413469"/>
          </a:xfrm>
          <a:prstGeom prst="rect">
            <a:avLst/>
          </a:prstGeom>
          <a:noFill/>
        </p:spPr>
        <p:txBody>
          <a:bodyPr wrap="none" lIns="138765" tIns="69383" rIns="138765" bIns="69383" rtlCol="0">
            <a:spAutoFit/>
          </a:bodyPr>
          <a:lstStyle/>
          <a:p>
            <a:r>
              <a:rPr lang="en-GB" sz="1700" b="1" dirty="0">
                <a:solidFill>
                  <a:srgbClr val="7F7F7F"/>
                </a:solidFill>
                <a:latin typeface="NotesEsa"/>
                <a:cs typeface="NotesEsa"/>
              </a:rPr>
              <a:t>10 km</a:t>
            </a:r>
          </a:p>
        </p:txBody>
      </p:sp>
      <p:pic>
        <p:nvPicPr>
          <p:cNvPr id="4" name="Picture 3" descr="asteroi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08617">
            <a:off x="2971680" y="1955583"/>
            <a:ext cx="919282" cy="1245950"/>
          </a:xfrm>
          <a:prstGeom prst="rect">
            <a:avLst/>
          </a:prstGeom>
        </p:spPr>
      </p:pic>
      <p:pic>
        <p:nvPicPr>
          <p:cNvPr id="50" name="Picture 49" descr="asteroi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8631">
            <a:off x="7860555" y="4452981"/>
            <a:ext cx="2434380" cy="18210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 rot="1351598">
            <a:off x="6930627" y="4603937"/>
            <a:ext cx="799236" cy="373350"/>
          </a:xfrm>
          <a:prstGeom prst="rect">
            <a:avLst/>
          </a:prstGeom>
          <a:noFill/>
        </p:spPr>
        <p:txBody>
          <a:bodyPr wrap="none" lIns="99546" tIns="49772" rIns="99546" bIns="49772" rtlCol="0">
            <a:spAutoFit/>
          </a:bodyPr>
          <a:lstStyle/>
          <a:p>
            <a:r>
              <a:rPr lang="en-US" sz="1700" dirty="0">
                <a:solidFill>
                  <a:srgbClr val="7F7F7F"/>
                </a:solidFill>
                <a:latin typeface="NotesEsa"/>
                <a:cs typeface="NotesEsa"/>
              </a:rPr>
              <a:t>1.1 km</a:t>
            </a:r>
          </a:p>
        </p:txBody>
      </p:sp>
    </p:spTree>
    <p:extLst>
      <p:ext uri="{BB962C8B-B14F-4D97-AF65-F5344CB8AC3E}">
        <p14:creationId xmlns:p14="http://schemas.microsoft.com/office/powerpoint/2010/main" val="37363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4344" descr="tab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2" y="1699891"/>
            <a:ext cx="10688638" cy="447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itle 4"/>
          <p:cNvSpPr>
            <a:spLocks noGrp="1"/>
          </p:cNvSpPr>
          <p:nvPr>
            <p:ph type="title"/>
          </p:nvPr>
        </p:nvSpPr>
        <p:spPr>
          <a:xfrm>
            <a:off x="726279" y="178570"/>
            <a:ext cx="7249089" cy="950609"/>
          </a:xfrm>
        </p:spPr>
        <p:txBody>
          <a:bodyPr/>
          <a:lstStyle/>
          <a:p>
            <a:r>
              <a:rPr lang="en-US" sz="2800">
                <a:latin typeface="NotesEsa" charset="0"/>
                <a:cs typeface="NotesEsa" charset="0"/>
              </a:rPr>
              <a:t>AIM BASELINE SCHEDULE</a:t>
            </a:r>
          </a:p>
        </p:txBody>
      </p:sp>
      <p:pic>
        <p:nvPicPr>
          <p:cNvPr id="16387" name="Picture 1" descr="arrow_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484" y="2429919"/>
            <a:ext cx="6952754" cy="10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arrow_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1570" y="2668008"/>
            <a:ext cx="5981526" cy="11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 descr="squar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9027" y="2871084"/>
            <a:ext cx="169579" cy="15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squar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5124" y="3109174"/>
            <a:ext cx="169579" cy="15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 descr="squar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8790" y="3354267"/>
            <a:ext cx="169579" cy="15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9" descr="squar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3387" y="3578351"/>
            <a:ext cx="169579" cy="15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0" descr="squar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8530" y="3802435"/>
            <a:ext cx="169579" cy="15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1" descr="squar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4627" y="4047528"/>
            <a:ext cx="169579" cy="15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4" descr="azur-b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625" y="4327633"/>
            <a:ext cx="835906" cy="9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5" descr="blue-bar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3894" y="5509329"/>
            <a:ext cx="1808846" cy="11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4" descr="blue-bar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9300" y="5271240"/>
            <a:ext cx="1408023" cy="11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6" descr="blue-bar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6825" y="5033149"/>
            <a:ext cx="1199046" cy="11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7" descr="blue-bar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629" y="4795058"/>
            <a:ext cx="448786" cy="11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8" descr="blue-bar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2960" y="4553467"/>
            <a:ext cx="589245" cy="11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9" descr="blue-bar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2463" y="5747416"/>
            <a:ext cx="301474" cy="11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20" descr="blue-bar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7086" y="5975002"/>
            <a:ext cx="301474" cy="11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13" descr="v-arrow_0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2680" y="3032145"/>
            <a:ext cx="95924" cy="150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21" descr="v-arrow_0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205" y="3238723"/>
            <a:ext cx="97637" cy="154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24" descr="v-arrow_0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7476" y="4849327"/>
            <a:ext cx="349436" cy="26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5" descr="v-arrow_04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5871" y="3473310"/>
            <a:ext cx="95924" cy="178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9" descr="v-arrow_04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9037" y="3942488"/>
            <a:ext cx="95924" cy="178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26" descr="v-arrow_05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5607" y="3700895"/>
            <a:ext cx="95924" cy="17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28" descr="v-arrow_06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7086" y="5803440"/>
            <a:ext cx="92498" cy="15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Picture 30" descr="green-bar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7114" y="4705773"/>
            <a:ext cx="27407" cy="71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1" name="Picture 33" descr="green-bar.png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1014" y="4467686"/>
            <a:ext cx="27407" cy="43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2" name="Picture 14335" descr="orange-bar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8493" y="4936860"/>
            <a:ext cx="27407" cy="138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14338" descr="v-arrow_0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7320" y="5322006"/>
            <a:ext cx="652624" cy="83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4" name="Picture 14339" descr="red-bar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4879" y="6220097"/>
            <a:ext cx="1204184" cy="13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5" name="Picture 14340" descr="circle-arrow_01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484" y="6979130"/>
            <a:ext cx="1712715" cy="5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Picture 14341" descr="circle-arrow_02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5620" y="6980881"/>
            <a:ext cx="5010300" cy="5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Picture 14342" descr="orange-box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8682" y="6307630"/>
            <a:ext cx="2293604" cy="2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8" name="TextBox 14343"/>
          <p:cNvSpPr txBox="1">
            <a:spLocks noChangeArrowheads="1"/>
          </p:cNvSpPr>
          <p:nvPr/>
        </p:nvSpPr>
        <p:spPr bwMode="auto">
          <a:xfrm>
            <a:off x="4299439" y="2801058"/>
            <a:ext cx="544709" cy="27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1">
                <a:latin typeface="NotesEsa" charset="0"/>
                <a:cs typeface="NotesEsa" charset="0"/>
              </a:rPr>
              <a:t>20/11</a:t>
            </a:r>
          </a:p>
        </p:txBody>
      </p:sp>
      <p:sp>
        <p:nvSpPr>
          <p:cNvPr id="16419" name="TextBox 41"/>
          <p:cNvSpPr txBox="1">
            <a:spLocks noChangeArrowheads="1"/>
          </p:cNvSpPr>
          <p:nvPr/>
        </p:nvSpPr>
        <p:spPr bwMode="auto">
          <a:xfrm>
            <a:off x="4897249" y="3047899"/>
            <a:ext cx="543127" cy="26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1">
                <a:latin typeface="NotesEsa" charset="0"/>
                <a:cs typeface="NotesEsa" charset="0"/>
              </a:rPr>
              <a:t>20/05</a:t>
            </a:r>
          </a:p>
        </p:txBody>
      </p:sp>
      <p:sp>
        <p:nvSpPr>
          <p:cNvPr id="16420" name="TextBox 42"/>
          <p:cNvSpPr txBox="1">
            <a:spLocks noChangeArrowheads="1"/>
          </p:cNvSpPr>
          <p:nvPr/>
        </p:nvSpPr>
        <p:spPr bwMode="auto">
          <a:xfrm>
            <a:off x="6380638" y="3280736"/>
            <a:ext cx="546422" cy="27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1">
                <a:latin typeface="NotesEsa" charset="0"/>
                <a:cs typeface="NotesEsa" charset="0"/>
              </a:rPr>
              <a:t>21/08</a:t>
            </a:r>
          </a:p>
        </p:txBody>
      </p:sp>
      <p:sp>
        <p:nvSpPr>
          <p:cNvPr id="16421" name="TextBox 43"/>
          <p:cNvSpPr txBox="1">
            <a:spLocks noChangeArrowheads="1"/>
          </p:cNvSpPr>
          <p:nvPr/>
        </p:nvSpPr>
        <p:spPr bwMode="auto">
          <a:xfrm>
            <a:off x="7845186" y="3522328"/>
            <a:ext cx="543127" cy="26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1">
                <a:latin typeface="NotesEsa" charset="0"/>
                <a:cs typeface="NotesEsa" charset="0"/>
              </a:rPr>
              <a:t>19/10</a:t>
            </a:r>
          </a:p>
        </p:txBody>
      </p:sp>
      <p:sp>
        <p:nvSpPr>
          <p:cNvPr id="16422" name="TextBox 44"/>
          <p:cNvSpPr txBox="1">
            <a:spLocks noChangeArrowheads="1"/>
          </p:cNvSpPr>
          <p:nvPr/>
        </p:nvSpPr>
        <p:spPr bwMode="auto">
          <a:xfrm>
            <a:off x="9511862" y="3755168"/>
            <a:ext cx="542482" cy="26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1">
                <a:latin typeface="NotesEsa" charset="0"/>
                <a:cs typeface="NotesEsa" charset="0"/>
              </a:rPr>
              <a:t>17/04</a:t>
            </a:r>
          </a:p>
        </p:txBody>
      </p:sp>
      <p:sp>
        <p:nvSpPr>
          <p:cNvPr id="16423" name="TextBox 45"/>
          <p:cNvSpPr txBox="1">
            <a:spLocks noChangeArrowheads="1"/>
          </p:cNvSpPr>
          <p:nvPr/>
        </p:nvSpPr>
        <p:spPr bwMode="auto">
          <a:xfrm>
            <a:off x="10130226" y="3995008"/>
            <a:ext cx="543127" cy="26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b="1">
                <a:latin typeface="NotesEsa" charset="0"/>
                <a:cs typeface="NotesEsa" charset="0"/>
              </a:rPr>
              <a:t>16/10</a:t>
            </a:r>
          </a:p>
        </p:txBody>
      </p:sp>
      <p:sp>
        <p:nvSpPr>
          <p:cNvPr id="16424" name="TextBox 46"/>
          <p:cNvSpPr txBox="1">
            <a:spLocks noChangeArrowheads="1"/>
          </p:cNvSpPr>
          <p:nvPr/>
        </p:nvSpPr>
        <p:spPr bwMode="auto">
          <a:xfrm>
            <a:off x="5488207" y="4737285"/>
            <a:ext cx="370955" cy="28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D0103A"/>
                </a:solidFill>
                <a:latin typeface="NotesEsa" charset="0"/>
                <a:cs typeface="NotesEsa" charset="0"/>
              </a:rPr>
              <a:t>B2</a:t>
            </a:r>
          </a:p>
        </p:txBody>
      </p:sp>
      <p:sp>
        <p:nvSpPr>
          <p:cNvPr id="16425" name="TextBox 47"/>
          <p:cNvSpPr txBox="1">
            <a:spLocks noChangeArrowheads="1"/>
          </p:cNvSpPr>
          <p:nvPr/>
        </p:nvSpPr>
        <p:spPr bwMode="auto">
          <a:xfrm>
            <a:off x="6837988" y="4963122"/>
            <a:ext cx="274774" cy="28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D0103A"/>
                </a:solidFill>
                <a:latin typeface="NotesEsa" charset="0"/>
                <a:cs typeface="NotesEsa" charset="0"/>
              </a:rPr>
              <a:t>C</a:t>
            </a:r>
          </a:p>
        </p:txBody>
      </p:sp>
      <p:sp>
        <p:nvSpPr>
          <p:cNvPr id="16426" name="TextBox 48"/>
          <p:cNvSpPr txBox="1">
            <a:spLocks noChangeArrowheads="1"/>
          </p:cNvSpPr>
          <p:nvPr/>
        </p:nvSpPr>
        <p:spPr bwMode="auto">
          <a:xfrm>
            <a:off x="8436145" y="5209963"/>
            <a:ext cx="295614" cy="28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D0103A"/>
                </a:solidFill>
                <a:latin typeface="NotesEsa" charset="0"/>
                <a:cs typeface="NotesEsa" charset="0"/>
              </a:rPr>
              <a:t>D</a:t>
            </a:r>
          </a:p>
        </p:txBody>
      </p:sp>
      <p:sp>
        <p:nvSpPr>
          <p:cNvPr id="16427" name="TextBox 49"/>
          <p:cNvSpPr txBox="1">
            <a:spLocks noChangeArrowheads="1"/>
          </p:cNvSpPr>
          <p:nvPr/>
        </p:nvSpPr>
        <p:spPr bwMode="auto">
          <a:xfrm>
            <a:off x="3337941" y="6337388"/>
            <a:ext cx="963757" cy="2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rgbClr val="D0103A"/>
                </a:solidFill>
                <a:latin typeface="NotesEsa" charset="0"/>
                <a:cs typeface="NotesEsa" charset="0"/>
              </a:rPr>
              <a:t>Phase A/B1</a:t>
            </a:r>
          </a:p>
        </p:txBody>
      </p:sp>
      <p:sp>
        <p:nvSpPr>
          <p:cNvPr id="16428" name="TextBox 50"/>
          <p:cNvSpPr txBox="1">
            <a:spLocks noChangeArrowheads="1"/>
          </p:cNvSpPr>
          <p:nvPr/>
        </p:nvSpPr>
        <p:spPr bwMode="auto">
          <a:xfrm>
            <a:off x="4821946" y="6281367"/>
            <a:ext cx="2430501" cy="2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>
                <a:solidFill>
                  <a:srgbClr val="191919"/>
                </a:solidFill>
                <a:latin typeface="NotesEsa" charset="0"/>
                <a:cs typeface="NotesEsa" charset="0"/>
              </a:rPr>
              <a:t>Mission approval decision (C-Min’16)</a:t>
            </a:r>
          </a:p>
        </p:txBody>
      </p:sp>
      <p:sp>
        <p:nvSpPr>
          <p:cNvPr id="16429" name="TextBox 51"/>
          <p:cNvSpPr txBox="1">
            <a:spLocks noChangeArrowheads="1"/>
          </p:cNvSpPr>
          <p:nvPr/>
        </p:nvSpPr>
        <p:spPr bwMode="auto">
          <a:xfrm>
            <a:off x="3518346" y="4688267"/>
            <a:ext cx="669753" cy="44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>
                <a:solidFill>
                  <a:srgbClr val="008542"/>
                </a:solidFill>
                <a:latin typeface="NotesEsa" charset="0"/>
                <a:cs typeface="NotesEsa" charset="0"/>
              </a:rPr>
              <a:t>PRR</a:t>
            </a:r>
          </a:p>
          <a:p>
            <a:pPr algn="r" eaLnBrk="1" hangingPunct="1"/>
            <a:r>
              <a:rPr lang="en-US" sz="1000" b="1">
                <a:solidFill>
                  <a:srgbClr val="008542"/>
                </a:solidFill>
                <a:latin typeface="NotesEsa" charset="0"/>
                <a:cs typeface="NotesEsa" charset="0"/>
              </a:rPr>
              <a:t>Jan 2016</a:t>
            </a:r>
          </a:p>
        </p:txBody>
      </p:sp>
      <p:sp>
        <p:nvSpPr>
          <p:cNvPr id="16430" name="TextBox 52"/>
          <p:cNvSpPr txBox="1">
            <a:spLocks noChangeArrowheads="1"/>
          </p:cNvSpPr>
          <p:nvPr/>
        </p:nvSpPr>
        <p:spPr bwMode="auto">
          <a:xfrm>
            <a:off x="4081522" y="5197710"/>
            <a:ext cx="704385" cy="43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b="1">
                <a:solidFill>
                  <a:srgbClr val="008542"/>
                </a:solidFill>
                <a:latin typeface="NotesEsa" charset="0"/>
                <a:cs typeface="NotesEsa" charset="0"/>
              </a:rPr>
              <a:t>SRR</a:t>
            </a:r>
          </a:p>
          <a:p>
            <a:pPr algn="r" eaLnBrk="1" hangingPunct="1"/>
            <a:r>
              <a:rPr lang="en-US" sz="1000" b="1">
                <a:solidFill>
                  <a:srgbClr val="008542"/>
                </a:solidFill>
                <a:latin typeface="NotesEsa" charset="0"/>
                <a:cs typeface="NotesEsa" charset="0"/>
              </a:rPr>
              <a:t>July 2016</a:t>
            </a:r>
          </a:p>
        </p:txBody>
      </p:sp>
      <p:sp>
        <p:nvSpPr>
          <p:cNvPr id="16431" name="TextBox 55"/>
          <p:cNvSpPr txBox="1">
            <a:spLocks noChangeArrowheads="1"/>
          </p:cNvSpPr>
          <p:nvPr/>
        </p:nvSpPr>
        <p:spPr bwMode="auto">
          <a:xfrm>
            <a:off x="3407736" y="6975813"/>
            <a:ext cx="1733451" cy="2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>
                <a:solidFill>
                  <a:srgbClr val="191919"/>
                </a:solidFill>
                <a:latin typeface="NotesEsa" charset="0"/>
                <a:cs typeface="NotesEsa" charset="0"/>
              </a:rPr>
              <a:t>Under mandatory budget</a:t>
            </a:r>
          </a:p>
        </p:txBody>
      </p:sp>
      <p:sp>
        <p:nvSpPr>
          <p:cNvPr id="16432" name="TextBox 56"/>
          <p:cNvSpPr txBox="1">
            <a:spLocks noChangeArrowheads="1"/>
          </p:cNvSpPr>
          <p:nvPr/>
        </p:nvSpPr>
        <p:spPr bwMode="auto">
          <a:xfrm>
            <a:off x="7136217" y="7035151"/>
            <a:ext cx="1522434" cy="2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191919"/>
                </a:solidFill>
                <a:latin typeface="NotesEsa" charset="0"/>
                <a:cs typeface="NotesEsa" charset="0"/>
              </a:rPr>
              <a:t>Optional ESA budgets</a:t>
            </a:r>
          </a:p>
        </p:txBody>
      </p:sp>
      <p:pic>
        <p:nvPicPr>
          <p:cNvPr id="50" name="Picture 14339" descr="red-bar.png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9695" y="6589913"/>
            <a:ext cx="397946" cy="13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49"/>
          <p:cNvSpPr txBox="1">
            <a:spLocks noChangeArrowheads="1"/>
          </p:cNvSpPr>
          <p:nvPr/>
        </p:nvSpPr>
        <p:spPr bwMode="auto">
          <a:xfrm>
            <a:off x="4334339" y="6695338"/>
            <a:ext cx="1250884" cy="28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>
                <a:solidFill>
                  <a:srgbClr val="D0103A"/>
                </a:solidFill>
                <a:latin typeface="NotesEsa" charset="0"/>
                <a:cs typeface="NotesEsa" charset="0"/>
              </a:rPr>
              <a:t>Phase B2 bridge</a:t>
            </a:r>
          </a:p>
        </p:txBody>
      </p:sp>
    </p:spTree>
    <p:extLst>
      <p:ext uri="{BB962C8B-B14F-4D97-AF65-F5344CB8AC3E}">
        <p14:creationId xmlns:p14="http://schemas.microsoft.com/office/powerpoint/2010/main" val="83520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CONCLUSIONS </a:t>
            </a:r>
            <a:endParaRPr lang="en-US" sz="2800" dirty="0"/>
          </a:p>
        </p:txBody>
      </p:sp>
      <p:pic>
        <p:nvPicPr>
          <p:cNvPr id="3" name="Picture 2" descr="2_network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238" y="1596583"/>
            <a:ext cx="5129844" cy="29485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7512" y="1487686"/>
            <a:ext cx="5344319" cy="4704853"/>
          </a:xfrm>
          <a:prstGeom prst="rect">
            <a:avLst/>
          </a:prstGeom>
        </p:spPr>
        <p:txBody>
          <a:bodyPr lIns="99546" tIns="49772" rIns="99546" bIns="49772">
            <a:spAutoFit/>
          </a:bodyPr>
          <a:lstStyle/>
          <a:p>
            <a:r>
              <a:rPr lang="en-US" sz="2200" b="1" dirty="0">
                <a:solidFill>
                  <a:srgbClr val="4D4F53"/>
                </a:solidFill>
                <a:latin typeface="NotesEsa"/>
                <a:cs typeface="NotesEsa"/>
              </a:rPr>
              <a:t>Small mission of </a:t>
            </a:r>
            <a:r>
              <a:rPr lang="en-US" sz="2200" b="1" dirty="0" smtClean="0">
                <a:solidFill>
                  <a:srgbClr val="4D4F53"/>
                </a:solidFill>
                <a:latin typeface="NotesEsa"/>
                <a:cs typeface="NotesEsa"/>
              </a:rPr>
              <a:t>opportunity</a:t>
            </a:r>
            <a:r>
              <a:rPr lang="en-US" sz="2200" dirty="0" smtClean="0">
                <a:solidFill>
                  <a:srgbClr val="4D4F53"/>
                </a:solidFill>
                <a:latin typeface="NotesEsa"/>
                <a:cs typeface="NotesEsa"/>
              </a:rPr>
              <a:t>:</a:t>
            </a:r>
            <a:endParaRPr lang="en-US" sz="2200" dirty="0">
              <a:solidFill>
                <a:srgbClr val="4D4F53"/>
              </a:solidFill>
              <a:latin typeface="NotesEsa"/>
              <a:cs typeface="NotesEsa"/>
            </a:endParaRPr>
          </a:p>
          <a:p>
            <a:pPr marL="290340" indent="-290340">
              <a:spcBef>
                <a:spcPct val="20000"/>
              </a:spcBef>
              <a:buClr>
                <a:schemeClr val="accent1"/>
              </a:buClr>
              <a:buAutoNum type="arabicPeriod"/>
            </a:pPr>
            <a:r>
              <a:rPr lang="en-US" sz="2200" b="1" dirty="0" smtClean="0">
                <a:solidFill>
                  <a:srgbClr val="4D4F53"/>
                </a:solidFill>
                <a:latin typeface="NotesEsa"/>
                <a:cs typeface="NotesEsa"/>
              </a:rPr>
              <a:t>Investigation of kinetic </a:t>
            </a:r>
            <a:r>
              <a:rPr lang="en-US" sz="2200" b="1" dirty="0" err="1" smtClean="0">
                <a:solidFill>
                  <a:srgbClr val="4D4F53"/>
                </a:solidFill>
                <a:latin typeface="NotesEsa"/>
                <a:cs typeface="NotesEsa"/>
              </a:rPr>
              <a:t>impactor</a:t>
            </a:r>
            <a:r>
              <a:rPr lang="en-US" sz="2200" b="1" dirty="0" smtClean="0">
                <a:solidFill>
                  <a:srgbClr val="4D4F53"/>
                </a:solidFill>
                <a:latin typeface="NotesEsa"/>
                <a:cs typeface="NotesEsa"/>
              </a:rPr>
              <a:t> technique </a:t>
            </a:r>
            <a:r>
              <a:rPr lang="en-US" sz="2200" dirty="0" smtClean="0">
                <a:solidFill>
                  <a:srgbClr val="4D4F53"/>
                </a:solidFill>
                <a:latin typeface="NotesEsa"/>
                <a:cs typeface="NotesEsa"/>
              </a:rPr>
              <a:t>for asteroid deflection</a:t>
            </a:r>
          </a:p>
          <a:p>
            <a:pPr marL="290340" indent="-290340">
              <a:spcBef>
                <a:spcPct val="20000"/>
              </a:spcBef>
              <a:buClr>
                <a:schemeClr val="accent1"/>
              </a:buClr>
              <a:buAutoNum type="arabicPeriod"/>
            </a:pPr>
            <a:r>
              <a:rPr lang="en-US" sz="2200" b="1" dirty="0" smtClean="0">
                <a:solidFill>
                  <a:srgbClr val="4D4F53"/>
                </a:solidFill>
                <a:latin typeface="NotesEsa"/>
                <a:cs typeface="NotesEsa"/>
              </a:rPr>
              <a:t>Asteroid Science </a:t>
            </a:r>
            <a:r>
              <a:rPr lang="en-US" sz="2200" dirty="0" smtClean="0">
                <a:solidFill>
                  <a:srgbClr val="4D4F53"/>
                </a:solidFill>
                <a:latin typeface="NotesEsa"/>
                <a:cs typeface="NotesEsa"/>
              </a:rPr>
              <a:t>(binary formation and physical properties of </a:t>
            </a:r>
            <a:r>
              <a:rPr lang="en-US" sz="2200" dirty="0" err="1" smtClean="0">
                <a:solidFill>
                  <a:srgbClr val="4D4F53"/>
                </a:solidFill>
                <a:latin typeface="NotesEsa"/>
                <a:cs typeface="NotesEsa"/>
              </a:rPr>
              <a:t>of</a:t>
            </a:r>
            <a:r>
              <a:rPr lang="en-US" sz="2200" dirty="0" smtClean="0">
                <a:solidFill>
                  <a:srgbClr val="4D4F53"/>
                </a:solidFill>
                <a:latin typeface="NotesEsa"/>
                <a:cs typeface="NotesEsa"/>
              </a:rPr>
              <a:t> small asteroids)</a:t>
            </a:r>
          </a:p>
          <a:p>
            <a:pPr marL="290340" indent="-290340">
              <a:spcBef>
                <a:spcPct val="20000"/>
              </a:spcBef>
              <a:buClr>
                <a:schemeClr val="accent1"/>
              </a:buClr>
              <a:buAutoNum type="arabicPeriod"/>
            </a:pPr>
            <a:r>
              <a:rPr lang="en-US" sz="2200" b="1" dirty="0" smtClean="0">
                <a:solidFill>
                  <a:srgbClr val="4D4F53"/>
                </a:solidFill>
                <a:latin typeface="NotesEsa"/>
                <a:cs typeface="NotesEsa"/>
              </a:rPr>
              <a:t>Technology demonstration</a:t>
            </a:r>
            <a:endParaRPr lang="en-US" sz="2200" b="1" dirty="0">
              <a:solidFill>
                <a:srgbClr val="4D4F53"/>
              </a:solidFill>
              <a:latin typeface="NotesEsa"/>
              <a:cs typeface="NotesEsa"/>
            </a:endParaRPr>
          </a:p>
          <a:p>
            <a:pPr marL="840624" lvl="1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4D4F53"/>
                </a:solidFill>
                <a:latin typeface="NotesEsa"/>
                <a:cs typeface="NotesEsa"/>
              </a:rPr>
              <a:t>Optical telecommunications in interplanetary space</a:t>
            </a:r>
          </a:p>
          <a:p>
            <a:pPr marL="840624" lvl="1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4D4F53"/>
                </a:solidFill>
                <a:latin typeface="NotesEsa"/>
                <a:cs typeface="NotesEsa"/>
              </a:rPr>
              <a:t>Inter-satellite links</a:t>
            </a:r>
          </a:p>
          <a:p>
            <a:pPr marL="840624" lvl="1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 err="1" smtClean="0">
                <a:solidFill>
                  <a:srgbClr val="4D4F53"/>
                </a:solidFill>
                <a:latin typeface="NotesEsa"/>
                <a:cs typeface="NotesEsa"/>
              </a:rPr>
              <a:t>Cubesats</a:t>
            </a:r>
            <a:r>
              <a:rPr lang="en-US" sz="2200" dirty="0" smtClean="0">
                <a:solidFill>
                  <a:srgbClr val="4D4F53"/>
                </a:solidFill>
                <a:latin typeface="NotesEsa"/>
                <a:cs typeface="NotesEsa"/>
              </a:rPr>
              <a:t> in an interplanetary mission</a:t>
            </a:r>
          </a:p>
          <a:p>
            <a:pPr marL="840624" lvl="1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4D4F53"/>
                </a:solidFill>
                <a:latin typeface="NotesEsa"/>
                <a:cs typeface="NotesEsa"/>
              </a:rPr>
              <a:t>Landing on a small asteroid moon</a:t>
            </a:r>
          </a:p>
          <a:p>
            <a:pPr marL="840624" lvl="1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4D4F53"/>
              </a:solidFill>
              <a:latin typeface="NotesEsa"/>
              <a:cs typeface="NotesEs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512" y="5921298"/>
            <a:ext cx="10452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More </a:t>
            </a:r>
            <a:r>
              <a:rPr lang="es-ES" sz="2400" b="1" dirty="0" err="1" smtClean="0"/>
              <a:t>information</a:t>
            </a:r>
            <a:r>
              <a:rPr lang="es-ES" sz="2400" b="1" dirty="0" smtClean="0"/>
              <a:t> in </a:t>
            </a:r>
            <a:r>
              <a:rPr lang="es-ES" sz="2400" b="1" dirty="0" err="1" smtClean="0"/>
              <a:t>splinter</a:t>
            </a:r>
            <a:r>
              <a:rPr lang="es-ES" sz="2400" b="1" dirty="0" smtClean="0"/>
              <a:t> meeting </a:t>
            </a:r>
            <a:r>
              <a:rPr lang="es-ES" sz="2400" b="1" dirty="0" err="1" smtClean="0"/>
              <a:t>today</a:t>
            </a:r>
            <a:r>
              <a:rPr lang="es-ES" sz="2400" b="1" dirty="0" smtClean="0"/>
              <a:t>,  17:45-19:15, </a:t>
            </a:r>
            <a:r>
              <a:rPr lang="es-ES" sz="2400" b="1" dirty="0" err="1" smtClean="0"/>
              <a:t>Room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Mars</a:t>
            </a:r>
            <a:endParaRPr lang="es-ES" sz="2400" b="1" dirty="0" smtClean="0"/>
          </a:p>
          <a:p>
            <a:endParaRPr lang="es-ES" sz="2400" b="1" dirty="0"/>
          </a:p>
          <a:p>
            <a:r>
              <a:rPr lang="es-ES" sz="2400" b="1" dirty="0" err="1" smtClean="0"/>
              <a:t>Presentation</a:t>
            </a:r>
            <a:r>
              <a:rPr lang="es-ES" sz="2400" b="1" dirty="0" smtClean="0"/>
              <a:t> of AIDA </a:t>
            </a:r>
            <a:r>
              <a:rPr lang="es-ES" sz="2400" b="1" dirty="0" err="1" smtClean="0"/>
              <a:t>Science</a:t>
            </a:r>
            <a:r>
              <a:rPr lang="es-ES" sz="2400" b="1" dirty="0" smtClean="0"/>
              <a:t>: </a:t>
            </a:r>
            <a:r>
              <a:rPr lang="es-ES" sz="2400" b="1" dirty="0" err="1" smtClean="0"/>
              <a:t>Tomorrow</a:t>
            </a:r>
            <a:r>
              <a:rPr lang="es-ES" sz="2400" b="1" dirty="0" smtClean="0"/>
              <a:t>, 29th Sep., 14:00, </a:t>
            </a:r>
            <a:r>
              <a:rPr lang="es-ES" sz="2400" b="1" dirty="0" err="1" smtClean="0"/>
              <a:t>Session</a:t>
            </a:r>
            <a:r>
              <a:rPr lang="es-ES" sz="2400" b="1" dirty="0" smtClean="0"/>
              <a:t> SB8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49028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3581" y="2414004"/>
            <a:ext cx="9798230" cy="2190871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2200" b="1" dirty="0"/>
              <a:t>AIDA</a:t>
            </a:r>
            <a:r>
              <a:rPr lang="en-GB" sz="2200" dirty="0"/>
              <a:t>: Two </a:t>
            </a:r>
            <a:r>
              <a:rPr lang="en-GB" sz="2200" b="1" dirty="0"/>
              <a:t>simple</a:t>
            </a:r>
            <a:r>
              <a:rPr lang="en-GB" sz="2200" dirty="0"/>
              <a:t>, </a:t>
            </a:r>
            <a:r>
              <a:rPr lang="en-GB" sz="2200" b="1" dirty="0"/>
              <a:t>independent</a:t>
            </a:r>
            <a:r>
              <a:rPr lang="en-GB" sz="2200" dirty="0"/>
              <a:t> and </a:t>
            </a:r>
            <a:r>
              <a:rPr lang="en-GB" sz="2200" b="1" dirty="0"/>
              <a:t>self-standing </a:t>
            </a:r>
            <a:r>
              <a:rPr lang="en-GB" sz="2200" dirty="0"/>
              <a:t>mission developments operated in coordination:</a:t>
            </a:r>
          </a:p>
          <a:p>
            <a:pPr marL="311078" indent="-311078">
              <a:lnSpc>
                <a:spcPct val="100000"/>
              </a:lnSpc>
              <a:buFont typeface="Arial"/>
              <a:buChar char="•"/>
            </a:pPr>
            <a:r>
              <a:rPr lang="en-GB" sz="2200" b="1" dirty="0" smtClean="0"/>
              <a:t>DART</a:t>
            </a:r>
            <a:r>
              <a:rPr lang="en-GB" sz="2200" b="1" dirty="0"/>
              <a:t>:</a:t>
            </a:r>
            <a:r>
              <a:rPr lang="en-GB" sz="2200" dirty="0"/>
              <a:t> demonstrate the ability to </a:t>
            </a:r>
            <a:r>
              <a:rPr lang="en-GB" sz="2200" b="1" dirty="0"/>
              <a:t>modify the orbital path of the </a:t>
            </a:r>
            <a:r>
              <a:rPr lang="en-GB" sz="2200" b="1" dirty="0" smtClean="0"/>
              <a:t>moon of an asteroid </a:t>
            </a:r>
            <a:r>
              <a:rPr lang="en-GB" sz="2200" dirty="0" smtClean="0"/>
              <a:t>and </a:t>
            </a:r>
            <a:r>
              <a:rPr lang="en-GB" sz="2200" dirty="0"/>
              <a:t>measure the  deflection by monitoring the binary´s orbital period change</a:t>
            </a:r>
          </a:p>
          <a:p>
            <a:pPr marL="311078" indent="-311078">
              <a:lnSpc>
                <a:spcPct val="100000"/>
              </a:lnSpc>
              <a:buFont typeface="Arial"/>
              <a:buChar char="•"/>
            </a:pPr>
            <a:r>
              <a:rPr lang="en-GB" sz="2200" b="1" dirty="0"/>
              <a:t>AIM</a:t>
            </a:r>
            <a:r>
              <a:rPr lang="en-GB" sz="2200" dirty="0"/>
              <a:t>: measure all scientific and technical parameters to </a:t>
            </a:r>
            <a:r>
              <a:rPr lang="en-GB" sz="2200" b="1" dirty="0"/>
              <a:t>interpret the deflection </a:t>
            </a:r>
            <a:r>
              <a:rPr lang="en-GB" sz="2200" dirty="0"/>
              <a:t>and extrapolate results to future missions or other asteroid </a:t>
            </a:r>
            <a:r>
              <a:rPr lang="en-GB" sz="2200" dirty="0" smtClean="0"/>
              <a:t>targets</a:t>
            </a:r>
          </a:p>
          <a:p>
            <a:pPr marL="342880" lvl="0" indent="-342880">
              <a:lnSpc>
                <a:spcPct val="100000"/>
              </a:lnSpc>
              <a:buClr>
                <a:srgbClr val="0098DB"/>
              </a:buClr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4D4F53"/>
                </a:solidFill>
              </a:rPr>
              <a:t>TARGET:  </a:t>
            </a:r>
            <a:r>
              <a:rPr lang="en-GB" sz="2200" dirty="0">
                <a:solidFill>
                  <a:srgbClr val="4D4F53"/>
                </a:solidFill>
              </a:rPr>
              <a:t>Binary NEA </a:t>
            </a:r>
            <a:r>
              <a:rPr lang="en-GB" sz="2200" dirty="0" err="1">
                <a:solidFill>
                  <a:srgbClr val="4D4F53"/>
                </a:solidFill>
              </a:rPr>
              <a:t>Didymos</a:t>
            </a:r>
            <a:r>
              <a:rPr lang="en-GB" sz="2200" dirty="0">
                <a:solidFill>
                  <a:srgbClr val="4D4F53"/>
                </a:solidFill>
              </a:rPr>
              <a:t> </a:t>
            </a:r>
            <a:endParaRPr lang="en-GB" sz="2200" b="1" dirty="0">
              <a:solidFill>
                <a:srgbClr val="4D4F53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413" y="180314"/>
            <a:ext cx="8552936" cy="950608"/>
          </a:xfrm>
        </p:spPr>
        <p:txBody>
          <a:bodyPr/>
          <a:lstStyle/>
          <a:p>
            <a:r>
              <a:rPr lang="en-US" dirty="0" smtClean="0"/>
              <a:t>AIDA COOPERATION</a:t>
            </a:r>
            <a:r>
              <a:rPr lang="en-US" dirty="0"/>
              <a:t> </a:t>
            </a:r>
            <a:r>
              <a:rPr lang="en-US" sz="2200" b="0" dirty="0"/>
              <a:t>Asteroid Impact &amp; Deflection Assessment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2169" y="5487380"/>
            <a:ext cx="2528897" cy="10440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185" y="1486408"/>
            <a:ext cx="1128985" cy="9577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7253" y="1511060"/>
            <a:ext cx="1897226" cy="9857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833" y="1378674"/>
            <a:ext cx="1386730" cy="11861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1845" y="1443533"/>
            <a:ext cx="1315525" cy="1050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352" y="1542422"/>
            <a:ext cx="2271024" cy="87158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>
            <a:off x="4297882" y="6406767"/>
            <a:ext cx="799780" cy="570393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087695" y="6422044"/>
            <a:ext cx="742472" cy="542383"/>
          </a:xfrm>
          <a:prstGeom prst="line">
            <a:avLst/>
          </a:prstGeom>
          <a:ln>
            <a:solidFill>
              <a:srgbClr val="0054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5761" y="6457688"/>
            <a:ext cx="2526406" cy="1045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8980" y="6486974"/>
            <a:ext cx="2489033" cy="9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8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46" y="3216217"/>
            <a:ext cx="1765230" cy="42160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976" y="3892690"/>
            <a:ext cx="5098364" cy="3327119"/>
          </a:xfrm>
          <a:prstGeom prst="rect">
            <a:avLst/>
          </a:prstGeom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74200" y="2762920"/>
            <a:ext cx="3010184" cy="396921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txBody>
          <a:bodyPr wrap="none" lIns="99546" tIns="49772" rIns="99546" bIns="49772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chemeClr val="bg1"/>
                </a:solidFill>
                <a:latin typeface="NotesEsa" charset="0"/>
                <a:cs typeface="NotesEsa" charset="0"/>
              </a:rPr>
              <a:t>dynamical characterization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AIDA COOPERATION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718" y="4866801"/>
            <a:ext cx="3717002" cy="21174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496192">
            <a:off x="8299198" y="2561124"/>
            <a:ext cx="683558" cy="373350"/>
          </a:xfrm>
          <a:prstGeom prst="rect">
            <a:avLst/>
          </a:prstGeom>
          <a:noFill/>
        </p:spPr>
        <p:txBody>
          <a:bodyPr wrap="none" lIns="99546" tIns="49772" rIns="99546" bIns="49772" rtlCol="0">
            <a:spAutoFit/>
          </a:bodyPr>
          <a:lstStyle/>
          <a:p>
            <a:r>
              <a:rPr lang="en-US" sz="1700" b="1" dirty="0">
                <a:solidFill>
                  <a:srgbClr val="4D4F53"/>
                </a:solidFill>
                <a:latin typeface="NotesEsa"/>
                <a:cs typeface="NotesEsa"/>
              </a:rPr>
              <a:t>radar</a:t>
            </a:r>
          </a:p>
        </p:txBody>
      </p:sp>
      <p:sp>
        <p:nvSpPr>
          <p:cNvPr id="12" name="TextBox 11"/>
          <p:cNvSpPr txBox="1"/>
          <p:nvPr/>
        </p:nvSpPr>
        <p:spPr>
          <a:xfrm rot="19435185">
            <a:off x="7516638" y="3114553"/>
            <a:ext cx="1904443" cy="373350"/>
          </a:xfrm>
          <a:prstGeom prst="rect">
            <a:avLst/>
          </a:prstGeom>
          <a:noFill/>
        </p:spPr>
        <p:txBody>
          <a:bodyPr wrap="none" lIns="99546" tIns="49772" rIns="99546" bIns="49772" rtlCol="0">
            <a:spAutoFit/>
          </a:bodyPr>
          <a:lstStyle/>
          <a:p>
            <a:r>
              <a:rPr lang="en-US" sz="1700" b="1" dirty="0">
                <a:solidFill>
                  <a:srgbClr val="4D4F53"/>
                </a:solidFill>
                <a:latin typeface="NotesEsa"/>
                <a:cs typeface="NotesEsa"/>
              </a:rPr>
              <a:t>ground telescopes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634237" y="2693536"/>
            <a:ext cx="4383985" cy="3290538"/>
          </a:xfrm>
          <a:prstGeom prst="straightConnector1">
            <a:avLst/>
          </a:prstGeom>
          <a:ln w="6350" cap="flat">
            <a:solidFill>
              <a:schemeClr val="bg2"/>
            </a:solidFill>
            <a:prstDash val="sysDash"/>
            <a:bevel/>
            <a:headEnd type="oval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19383010">
            <a:off x="6379503" y="4014236"/>
            <a:ext cx="803665" cy="373350"/>
          </a:xfrm>
          <a:prstGeom prst="rect">
            <a:avLst/>
          </a:prstGeom>
          <a:ln>
            <a:noFill/>
          </a:ln>
        </p:spPr>
        <p:txBody>
          <a:bodyPr wrap="none" lIns="99546" tIns="49772" rIns="99546" bIns="49772">
            <a:spAutoFit/>
          </a:bodyPr>
          <a:lstStyle/>
          <a:p>
            <a:pPr algn="ctr"/>
            <a:r>
              <a:rPr lang="en-GB" sz="1700" b="1" dirty="0">
                <a:solidFill>
                  <a:srgbClr val="4D4F53"/>
                </a:solidFill>
                <a:latin typeface="NotesEsa"/>
                <a:cs typeface="NotesEsa"/>
              </a:rPr>
              <a:t>0.1 AU</a:t>
            </a:r>
            <a:endParaRPr lang="en-US" sz="1700" b="1" dirty="0">
              <a:solidFill>
                <a:srgbClr val="4D4F53"/>
              </a:solidFill>
              <a:latin typeface="NotesEsa"/>
              <a:cs typeface="NotesEsa"/>
            </a:endParaRPr>
          </a:p>
        </p:txBody>
      </p:sp>
      <p:pic>
        <p:nvPicPr>
          <p:cNvPr id="7" name="Picture 6" descr="200235995-0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65303" y="1933136"/>
            <a:ext cx="724635" cy="740599"/>
          </a:xfrm>
          <a:prstGeom prst="rect">
            <a:avLst/>
          </a:prstGeom>
        </p:spPr>
      </p:pic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8585791" y="4790313"/>
            <a:ext cx="1953356" cy="417104"/>
          </a:xfrm>
          <a:prstGeom prst="rect">
            <a:avLst/>
          </a:prstGeom>
          <a:solidFill>
            <a:srgbClr val="0098DB">
              <a:alpha val="52000"/>
            </a:srgbClr>
          </a:solidFill>
          <a:ln>
            <a:noFill/>
          </a:ln>
        </p:spPr>
        <p:txBody>
          <a:bodyPr wrap="none" lIns="99546" tIns="49772" rIns="99546" bIns="49772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dirty="0">
                <a:solidFill>
                  <a:schemeClr val="bg1"/>
                </a:solidFill>
                <a:latin typeface="NotesEsa" charset="0"/>
                <a:cs typeface="NotesEsa" charset="0"/>
              </a:rPr>
              <a:t>kinetic impactor</a:t>
            </a:r>
          </a:p>
        </p:txBody>
      </p:sp>
      <p:sp>
        <p:nvSpPr>
          <p:cNvPr id="18" name="Left Arrow 17"/>
          <p:cNvSpPr/>
          <p:nvPr/>
        </p:nvSpPr>
        <p:spPr>
          <a:xfrm rot="19472286">
            <a:off x="7437202" y="3183017"/>
            <a:ext cx="1071355" cy="178250"/>
          </a:xfrm>
          <a:prstGeom prst="left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9546" tIns="49772" rIns="99546" bIns="49772"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79292" y="1510379"/>
            <a:ext cx="6631222" cy="1116185"/>
          </a:xfrm>
          <a:prstGeom prst="rect">
            <a:avLst/>
          </a:prstGeom>
          <a:noFill/>
        </p:spPr>
        <p:txBody>
          <a:bodyPr wrap="square" lIns="99546" tIns="49772" rIns="99546" bIns="49772" rtlCol="0">
            <a:spAutoFit/>
          </a:bodyPr>
          <a:lstStyle/>
          <a:p>
            <a:pPr algn="ctr"/>
            <a:r>
              <a:rPr lang="en-US" sz="2200" dirty="0">
                <a:solidFill>
                  <a:srgbClr val="595959"/>
                </a:solidFill>
                <a:latin typeface="NotesEsa" charset="0"/>
                <a:cs typeface="NotesEsa" charset="0"/>
              </a:rPr>
              <a:t>→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NotesEsa"/>
                <a:cs typeface="NotesEsa"/>
              </a:rPr>
              <a:t>opportunity: Binary NEA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otesEsa"/>
                <a:cs typeface="NotesEsa"/>
              </a:rPr>
              <a:t>Didymos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NotesEsa"/>
                <a:cs typeface="NotesEsa"/>
              </a:rPr>
              <a:t> close approach in October 2022</a:t>
            </a:r>
          </a:p>
          <a:p>
            <a:pPr algn="ctr"/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NotesEsa"/>
                <a:cs typeface="NotesEsa"/>
              </a:rPr>
              <a:t>asteroid target and impact date are fixed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8800" y="2367249"/>
            <a:ext cx="1340272" cy="36237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txBody>
          <a:bodyPr wrap="none" lIns="99546" tIns="49772" rIns="99546" bIns="49772" anchor="ctr" anchorCtr="1"/>
          <a:lstStyle/>
          <a:p>
            <a:r>
              <a:rPr lang="en-US" sz="2200" dirty="0">
                <a:solidFill>
                  <a:schemeClr val="bg1"/>
                </a:solidFill>
                <a:latin typeface="NotesEsa" charset="0"/>
                <a:cs typeface="NotesEsa" charset="0"/>
              </a:rPr>
              <a:t>physical &amp;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5692" y="1933137"/>
            <a:ext cx="659147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s-ES" b="1" dirty="0" smtClean="0"/>
              <a:t>AIM</a:t>
            </a:r>
            <a:endParaRPr lang="es-E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965301" y="4338805"/>
            <a:ext cx="847772" cy="3693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s-ES" b="1" dirty="0" smtClean="0"/>
              <a:t>DART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15484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>
          <a:xfrm>
            <a:off x="726279" y="178570"/>
            <a:ext cx="7249089" cy="948858"/>
          </a:xfrm>
        </p:spPr>
        <p:txBody>
          <a:bodyPr/>
          <a:lstStyle/>
          <a:p>
            <a:r>
              <a:rPr lang="en-US" sz="2800" dirty="0">
                <a:latin typeface="NotesEsa" charset="0"/>
                <a:cs typeface="NotesEsa" charset="0"/>
              </a:rPr>
              <a:t>ASTEROID IMPACT MISSION (AIM)</a:t>
            </a:r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727993" y="1670130"/>
            <a:ext cx="9438204" cy="12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82" tIns="49772" rIns="78382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2"/>
                </a:solidFill>
                <a:latin typeface="NotesEsa" charset="0"/>
                <a:cs typeface="NotesEsa" charset="0"/>
              </a:rPr>
              <a:t>Small mission of opportunity to explore and demonstrate technologies for future deep-space missions while addressing planetary defense objectives and performing asteroid scientific investigations.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4913417" y="3163808"/>
            <a:ext cx="349436" cy="754534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9546" tIns="49772" rIns="99546" bIns="49772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3" name="TextBox 2"/>
          <p:cNvSpPr txBox="1">
            <a:spLocks noChangeArrowheads="1"/>
          </p:cNvSpPr>
          <p:nvPr/>
        </p:nvSpPr>
        <p:spPr bwMode="auto">
          <a:xfrm>
            <a:off x="897997" y="4281263"/>
            <a:ext cx="1556704" cy="314769"/>
          </a:xfrm>
          <a:prstGeom prst="rect">
            <a:avLst/>
          </a:prstGeom>
          <a:solidFill>
            <a:srgbClr val="E372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dirty="0">
                <a:solidFill>
                  <a:schemeClr val="bg1"/>
                </a:solidFill>
                <a:latin typeface="NotesEsa" charset="0"/>
                <a:cs typeface="NotesEsa" charset="0"/>
              </a:rPr>
              <a:t>TECHNOLOGY</a:t>
            </a:r>
          </a:p>
        </p:txBody>
      </p:sp>
      <p:sp>
        <p:nvSpPr>
          <p:cNvPr id="9224" name="TextBox 14"/>
          <p:cNvSpPr txBox="1">
            <a:spLocks noChangeArrowheads="1"/>
          </p:cNvSpPr>
          <p:nvPr/>
        </p:nvSpPr>
        <p:spPr bwMode="auto">
          <a:xfrm>
            <a:off x="7933987" y="4279547"/>
            <a:ext cx="1163759" cy="297612"/>
          </a:xfrm>
          <a:prstGeom prst="rect">
            <a:avLst/>
          </a:prstGeom>
          <a:solidFill>
            <a:srgbClr val="8224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dirty="0">
                <a:solidFill>
                  <a:schemeClr val="bg1"/>
                </a:solidFill>
                <a:latin typeface="NotesEsa" charset="0"/>
                <a:cs typeface="NotesEsa" charset="0"/>
              </a:rPr>
              <a:t>SCIENCE</a:t>
            </a:r>
          </a:p>
        </p:txBody>
      </p:sp>
      <p:sp>
        <p:nvSpPr>
          <p:cNvPr id="9225" name="TextBox 15"/>
          <p:cNvSpPr txBox="1">
            <a:spLocks noChangeArrowheads="1"/>
          </p:cNvSpPr>
          <p:nvPr/>
        </p:nvSpPr>
        <p:spPr bwMode="auto">
          <a:xfrm>
            <a:off x="638660" y="4625790"/>
            <a:ext cx="2112034" cy="305315"/>
          </a:xfrm>
          <a:prstGeom prst="rect">
            <a:avLst/>
          </a:prstGeom>
          <a:solidFill>
            <a:srgbClr val="E372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dirty="0">
                <a:solidFill>
                  <a:schemeClr val="bg1"/>
                </a:solidFill>
                <a:latin typeface="NotesEsa" charset="0"/>
                <a:cs typeface="NotesEsa" charset="0"/>
              </a:rPr>
              <a:t>DEMONSTRATION</a:t>
            </a:r>
          </a:p>
        </p:txBody>
      </p:sp>
      <p:sp>
        <p:nvSpPr>
          <p:cNvPr id="9226" name="TextBox 16"/>
          <p:cNvSpPr txBox="1">
            <a:spLocks noChangeArrowheads="1"/>
          </p:cNvSpPr>
          <p:nvPr/>
        </p:nvSpPr>
        <p:spPr bwMode="auto">
          <a:xfrm>
            <a:off x="3896870" y="4291803"/>
            <a:ext cx="2313130" cy="281157"/>
          </a:xfrm>
          <a:prstGeom prst="rect">
            <a:avLst/>
          </a:prstGeom>
          <a:solidFill>
            <a:srgbClr val="0085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dirty="0">
                <a:solidFill>
                  <a:schemeClr val="bg1"/>
                </a:solidFill>
                <a:latin typeface="NotesEsa" charset="0"/>
                <a:cs typeface="NotesEsa" charset="0"/>
              </a:rPr>
              <a:t>ASTEROID IMPACT</a:t>
            </a:r>
          </a:p>
        </p:txBody>
      </p:sp>
      <p:sp>
        <p:nvSpPr>
          <p:cNvPr id="9227" name="TextBox 17"/>
          <p:cNvSpPr txBox="1">
            <a:spLocks noChangeArrowheads="1"/>
          </p:cNvSpPr>
          <p:nvPr/>
        </p:nvSpPr>
        <p:spPr bwMode="auto">
          <a:xfrm>
            <a:off x="4174706" y="4613922"/>
            <a:ext cx="1662562" cy="297612"/>
          </a:xfrm>
          <a:prstGeom prst="rect">
            <a:avLst/>
          </a:prstGeom>
          <a:solidFill>
            <a:srgbClr val="0085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546" tIns="49772" rIns="99546" bIns="49772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dirty="0">
                <a:solidFill>
                  <a:schemeClr val="bg1"/>
                </a:solidFill>
                <a:latin typeface="NotesEsa" charset="0"/>
                <a:cs typeface="NotesEsa" charset="0"/>
              </a:rPr>
              <a:t>MITIGATION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1518418" y="3175675"/>
            <a:ext cx="349436" cy="754534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9546" tIns="49772" rIns="99546" bIns="49772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8339262" y="3163808"/>
            <a:ext cx="349436" cy="754534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9546" tIns="49772" rIns="99546" bIns="49772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Surface_Particle.mo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6578813" y="5346954"/>
            <a:ext cx="4074988" cy="208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0" y="5322139"/>
            <a:ext cx="3286216" cy="21319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099" y="5330583"/>
            <a:ext cx="3139166" cy="2112800"/>
          </a:xfrm>
          <a:prstGeom prst="rect">
            <a:avLst/>
          </a:prstGeom>
        </p:spPr>
      </p:pic>
      <p:pic>
        <p:nvPicPr>
          <p:cNvPr id="19" name="Picture 6" descr="logo_negative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6977" y="94487"/>
            <a:ext cx="1116236" cy="114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9156" y="3069370"/>
            <a:ext cx="822596" cy="840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97" b="92405" l="8989" r="92135">
                        <a14:foregroundMark x1="57303" y1="44304" x2="57303" y2="44304"/>
                        <a14:foregroundMark x1="62921" y1="36709" x2="62921" y2="36709"/>
                        <a14:foregroundMark x1="68539" y1="29114" x2="68539" y2="29114"/>
                        <a14:foregroundMark x1="74157" y1="21519" x2="74157" y2="21519"/>
                        <a14:foregroundMark x1="50562" y1="49367" x2="50562" y2="49367"/>
                        <a14:foregroundMark x1="46067" y1="55696" x2="46067" y2="55696"/>
                        <a14:foregroundMark x1="39326" y1="62025" x2="39326" y2="62025"/>
                        <a14:foregroundMark x1="33708" y1="69620" x2="33708" y2="69620"/>
                        <a14:foregroundMark x1="28090" y1="74684" x2="28090" y2="74684"/>
                        <a14:foregroundMark x1="22472" y1="81013" x2="22472" y2="81013"/>
                        <a14:foregroundMark x1="14607" y1="87342" x2="14607" y2="873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9237" y="3162847"/>
            <a:ext cx="822203" cy="745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448" y="3163923"/>
            <a:ext cx="720674" cy="74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9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>
          <a:xfrm>
            <a:off x="726279" y="178570"/>
            <a:ext cx="7249089" cy="948858"/>
          </a:xfrm>
        </p:spPr>
        <p:txBody>
          <a:bodyPr/>
          <a:lstStyle/>
          <a:p>
            <a:r>
              <a:rPr lang="en-US" sz="2800" dirty="0">
                <a:latin typeface="NotesEsa" charset="0"/>
                <a:cs typeface="NotesEsa" charset="0"/>
              </a:rPr>
              <a:t>AIM “FIRSTS”</a:t>
            </a:r>
          </a:p>
        </p:txBody>
      </p:sp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714291" y="1586258"/>
            <a:ext cx="6216196" cy="145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46" tIns="49772" rIns="99546" bIns="49772">
            <a:spAutoFit/>
          </a:bodyPr>
          <a:lstStyle/>
          <a:p>
            <a:pPr>
              <a:lnSpc>
                <a:spcPct val="90000"/>
              </a:lnSpc>
              <a:spcBef>
                <a:spcPts val="1306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bg2"/>
                </a:solidFill>
                <a:latin typeface="NotesEsa" charset="0"/>
                <a:cs typeface="NotesEsa" charset="0"/>
              </a:rPr>
              <a:t>First mission to demonstrate </a:t>
            </a:r>
            <a:r>
              <a:rPr lang="en-US" sz="2400" b="1" dirty="0">
                <a:solidFill>
                  <a:schemeClr val="bg2"/>
                </a:solidFill>
                <a:latin typeface="NotesEsa" charset="0"/>
                <a:cs typeface="NotesEsa" charset="0"/>
              </a:rPr>
              <a:t>interplanetary</a:t>
            </a:r>
            <a:r>
              <a:rPr lang="en-US" sz="2400" dirty="0">
                <a:solidFill>
                  <a:schemeClr val="bg2"/>
                </a:solidFill>
                <a:latin typeface="NotesEsa" charset="0"/>
                <a:cs typeface="NotesEsa" charset="0"/>
              </a:rPr>
              <a:t> </a:t>
            </a:r>
            <a:r>
              <a:rPr lang="en-US" sz="2400" b="1" dirty="0">
                <a:solidFill>
                  <a:schemeClr val="bg2"/>
                </a:solidFill>
                <a:latin typeface="NotesEsa" charset="0"/>
                <a:cs typeface="NotesEsa" charset="0"/>
              </a:rPr>
              <a:t>optical communication </a:t>
            </a:r>
            <a:r>
              <a:rPr lang="en-US" sz="2400" dirty="0">
                <a:solidFill>
                  <a:schemeClr val="bg2"/>
                </a:solidFill>
                <a:latin typeface="NotesEsa" charset="0"/>
                <a:cs typeface="NotesEsa" charset="0"/>
              </a:rPr>
              <a:t>and </a:t>
            </a:r>
            <a:r>
              <a:rPr lang="en-US" sz="2400" b="1" dirty="0">
                <a:solidFill>
                  <a:schemeClr val="bg2"/>
                </a:solidFill>
                <a:latin typeface="NotesEsa" charset="0"/>
                <a:cs typeface="NotesEsa" charset="0"/>
              </a:rPr>
              <a:t>deep-space inter-satellite links with </a:t>
            </a:r>
            <a:r>
              <a:rPr lang="en-US" sz="2400" b="1" dirty="0" err="1">
                <a:solidFill>
                  <a:schemeClr val="bg2"/>
                </a:solidFill>
                <a:latin typeface="NotesEsa" charset="0"/>
                <a:cs typeface="NotesEsa" charset="0"/>
              </a:rPr>
              <a:t>CubeSats</a:t>
            </a:r>
            <a:r>
              <a:rPr lang="en-US" sz="2400" b="1" dirty="0">
                <a:solidFill>
                  <a:schemeClr val="bg2"/>
                </a:solidFill>
                <a:latin typeface="NotesEsa" charset="0"/>
                <a:cs typeface="NotesEsa" charset="0"/>
              </a:rPr>
              <a:t> </a:t>
            </a:r>
            <a:r>
              <a:rPr lang="en-US" sz="2400" dirty="0">
                <a:solidFill>
                  <a:schemeClr val="bg2"/>
                </a:solidFill>
                <a:latin typeface="NotesEsa" charset="0"/>
                <a:cs typeface="NotesEsa" charset="0"/>
              </a:rPr>
              <a:t>and a </a:t>
            </a:r>
            <a:r>
              <a:rPr lang="en-US" sz="2400" b="1" dirty="0">
                <a:solidFill>
                  <a:schemeClr val="bg2"/>
                </a:solidFill>
                <a:latin typeface="NotesEsa" charset="0"/>
                <a:cs typeface="NotesEsa" charset="0"/>
              </a:rPr>
              <a:t>lander </a:t>
            </a:r>
            <a:r>
              <a:rPr lang="en-US" sz="2400" dirty="0">
                <a:solidFill>
                  <a:schemeClr val="bg2"/>
                </a:solidFill>
                <a:latin typeface="NotesEsa" charset="0"/>
                <a:cs typeface="NotesEsa" charset="0"/>
              </a:rPr>
              <a:t>in deep-space.</a:t>
            </a:r>
          </a:p>
        </p:txBody>
      </p:sp>
      <p:sp>
        <p:nvSpPr>
          <p:cNvPr id="10243" name="TextBox 6"/>
          <p:cNvSpPr txBox="1">
            <a:spLocks noChangeArrowheads="1"/>
          </p:cNvSpPr>
          <p:nvPr/>
        </p:nvSpPr>
        <p:spPr bwMode="auto">
          <a:xfrm>
            <a:off x="714292" y="6059034"/>
            <a:ext cx="6393082" cy="10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546" tIns="49772" rIns="99546" bIns="497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US" dirty="0">
                <a:solidFill>
                  <a:srgbClr val="4D4F53"/>
                </a:solidFill>
                <a:latin typeface="NotesEsa" charset="0"/>
                <a:cs typeface="NotesEsa" charset="0"/>
              </a:rPr>
              <a:t>First mission to </a:t>
            </a:r>
            <a:r>
              <a:rPr lang="en-US" b="1" dirty="0">
                <a:solidFill>
                  <a:srgbClr val="4D4F53"/>
                </a:solidFill>
                <a:latin typeface="NotesEsa" charset="0"/>
                <a:cs typeface="NotesEsa" charset="0"/>
              </a:rPr>
              <a:t>study a</a:t>
            </a:r>
            <a:r>
              <a:rPr lang="en-US" dirty="0">
                <a:solidFill>
                  <a:srgbClr val="4D4F53"/>
                </a:solidFill>
                <a:latin typeface="NotesEsa" charset="0"/>
                <a:cs typeface="NotesEsa" charset="0"/>
              </a:rPr>
              <a:t> </a:t>
            </a:r>
            <a:r>
              <a:rPr lang="en-US" b="1" dirty="0">
                <a:solidFill>
                  <a:srgbClr val="4D4F53"/>
                </a:solidFill>
                <a:latin typeface="NotesEsa" charset="0"/>
                <a:cs typeface="NotesEsa" charset="0"/>
              </a:rPr>
              <a:t>binary asteroid, </a:t>
            </a:r>
            <a:r>
              <a:rPr lang="en-US" dirty="0">
                <a:solidFill>
                  <a:srgbClr val="4D4F53"/>
                </a:solidFill>
                <a:latin typeface="NotesEsa" charset="0"/>
                <a:cs typeface="NotesEsa" charset="0"/>
              </a:rPr>
              <a:t>its</a:t>
            </a:r>
            <a:r>
              <a:rPr lang="en-US" b="1" dirty="0">
                <a:solidFill>
                  <a:srgbClr val="4D4F53"/>
                </a:solidFill>
                <a:latin typeface="NotesEsa" charset="0"/>
                <a:cs typeface="NotesEsa" charset="0"/>
              </a:rPr>
              <a:t> origins </a:t>
            </a:r>
            <a:r>
              <a:rPr lang="en-US" dirty="0">
                <a:solidFill>
                  <a:srgbClr val="4D4F53"/>
                </a:solidFill>
                <a:latin typeface="NotesEsa" charset="0"/>
                <a:cs typeface="NotesEsa" charset="0"/>
              </a:rPr>
              <a:t>and sound the </a:t>
            </a:r>
            <a:r>
              <a:rPr lang="en-US" b="1" dirty="0">
                <a:solidFill>
                  <a:srgbClr val="4D4F53"/>
                </a:solidFill>
                <a:latin typeface="NotesEsa" charset="0"/>
                <a:cs typeface="NotesEsa" charset="0"/>
              </a:rPr>
              <a:t>interior structure </a:t>
            </a:r>
            <a:r>
              <a:rPr lang="en-US" dirty="0">
                <a:solidFill>
                  <a:srgbClr val="4D4F53"/>
                </a:solidFill>
                <a:latin typeface="NotesEsa" charset="0"/>
                <a:cs typeface="NotesEsa" charset="0"/>
              </a:rPr>
              <a:t>providing clues of its formation process.</a:t>
            </a:r>
            <a:endParaRPr lang="en-US" b="1" dirty="0">
              <a:solidFill>
                <a:srgbClr val="4D4F53"/>
              </a:solidFill>
              <a:latin typeface="NotesEsa" charset="0"/>
              <a:cs typeface="NotesEsa" charset="0"/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724567" y="3932209"/>
            <a:ext cx="6603458" cy="118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546" tIns="49772" rIns="99546" bIns="49772"/>
          <a:lstStyle/>
          <a:p>
            <a:pPr>
              <a:lnSpc>
                <a:spcPct val="90000"/>
              </a:lnSpc>
              <a:spcBef>
                <a:spcPts val="1960"/>
              </a:spcBef>
              <a:buClr>
                <a:schemeClr val="accent1"/>
              </a:buClr>
            </a:pPr>
            <a:r>
              <a:rPr lang="en-US" sz="2400" dirty="0">
                <a:solidFill>
                  <a:srgbClr val="4D4F53"/>
                </a:solidFill>
                <a:latin typeface="NotesEsa" charset="0"/>
                <a:cs typeface="NotesEsa" charset="0"/>
              </a:rPr>
              <a:t>First mission to </a:t>
            </a:r>
            <a:r>
              <a:rPr lang="en-US" sz="2400" b="1" dirty="0">
                <a:solidFill>
                  <a:srgbClr val="4D4F53"/>
                </a:solidFill>
                <a:latin typeface="NotesEsa" charset="0"/>
                <a:cs typeface="NotesEsa" charset="0"/>
              </a:rPr>
              <a:t>measure </a:t>
            </a:r>
            <a:r>
              <a:rPr lang="en-US" sz="2400" dirty="0">
                <a:solidFill>
                  <a:srgbClr val="4D4F53"/>
                </a:solidFill>
                <a:latin typeface="NotesEsa" charset="0"/>
                <a:cs typeface="NotesEsa" charset="0"/>
              </a:rPr>
              <a:t>and </a:t>
            </a:r>
            <a:r>
              <a:rPr lang="en-US" sz="2400" b="1" dirty="0">
                <a:solidFill>
                  <a:srgbClr val="4D4F53"/>
                </a:solidFill>
                <a:latin typeface="NotesEsa" charset="0"/>
                <a:cs typeface="NotesEsa" charset="0"/>
              </a:rPr>
              <a:t>characterize asteroid deflection </a:t>
            </a:r>
            <a:r>
              <a:rPr lang="en-US" sz="2400" dirty="0">
                <a:solidFill>
                  <a:srgbClr val="4D4F53"/>
                </a:solidFill>
                <a:latin typeface="NotesEsa" charset="0"/>
                <a:cs typeface="NotesEsa" charset="0"/>
              </a:rPr>
              <a:t>by determining the “</a:t>
            </a:r>
            <a:r>
              <a:rPr lang="en-US" altLang="ja-JP" sz="2400" dirty="0">
                <a:solidFill>
                  <a:srgbClr val="4D4F53"/>
                </a:solidFill>
                <a:latin typeface="NotesEsa" charset="0"/>
                <a:cs typeface="NotesEsa" charset="0"/>
              </a:rPr>
              <a:t>ejecta momentum amplification factor</a:t>
            </a:r>
            <a:r>
              <a:rPr lang="en-US" sz="2400" dirty="0">
                <a:solidFill>
                  <a:srgbClr val="4D4F53"/>
                </a:solidFill>
                <a:latin typeface="NotesEsa" charset="0"/>
                <a:cs typeface="NotesEsa" charset="0"/>
              </a:rPr>
              <a:t>”</a:t>
            </a:r>
            <a:r>
              <a:rPr lang="en-US" altLang="ja-JP" sz="2400" dirty="0">
                <a:solidFill>
                  <a:srgbClr val="4D4F53"/>
                </a:solidFill>
                <a:latin typeface="NotesEsa" charset="0"/>
                <a:cs typeface="NotesEsa" charset="0"/>
              </a:rPr>
              <a:t> of a kinetic impactor.</a:t>
            </a:r>
            <a:endParaRPr lang="en-US" sz="2400" dirty="0">
              <a:solidFill>
                <a:srgbClr val="4D4F53"/>
              </a:solidFill>
              <a:latin typeface="NotesEsa" charset="0"/>
              <a:cs typeface="NotesEsa" charset="0"/>
            </a:endParaRP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6070" y="5481316"/>
            <a:ext cx="2874284" cy="209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6070" y="1411032"/>
            <a:ext cx="2874284" cy="185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823916" y="3047148"/>
            <a:ext cx="5863334" cy="0"/>
          </a:xfrm>
          <a:prstGeom prst="line">
            <a:avLst/>
          </a:prstGeom>
          <a:ln>
            <a:solidFill>
              <a:srgbClr val="E3722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23916" y="5113905"/>
            <a:ext cx="5863334" cy="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23916" y="7275742"/>
            <a:ext cx="5863334" cy="0"/>
          </a:xfrm>
          <a:prstGeom prst="line">
            <a:avLst/>
          </a:prstGeom>
          <a:ln>
            <a:solidFill>
              <a:srgbClr val="8224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expansion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5788" y="3310708"/>
            <a:ext cx="2861239" cy="212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51249"/>
            <a:ext cx="886192" cy="12056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 MISSION 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39" y="4561056"/>
            <a:ext cx="10328388" cy="2765363"/>
          </a:xfrm>
        </p:spPr>
        <p:txBody>
          <a:bodyPr/>
          <a:lstStyle/>
          <a:p>
            <a:pPr marL="0" indent="0">
              <a:spcBef>
                <a:spcPts val="1524"/>
              </a:spcBef>
              <a:buNone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Secondary objectives</a:t>
            </a:r>
          </a:p>
          <a:p>
            <a:pPr marL="763870" lvl="1" indent="-373293">
              <a:lnSpc>
                <a:spcPct val="100000"/>
              </a:lnSpc>
              <a:buFont typeface="+mj-ea"/>
              <a:buAutoNum type="circleNumDbPlain" startAt="4"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Determine the momentum transfer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resulting from the impact of the DART, by measuring the variation of the asteroid´s period, its rotation state and by imaging of the resulting impact crater. An optional extension of </a:t>
            </a: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this </a:t>
            </a:r>
            <a:r>
              <a:rPr lang="en-GB" sz="2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objective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the imaging the 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asteroid ejecta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resulting from the impact.</a:t>
            </a:r>
          </a:p>
          <a:p>
            <a:pPr marL="763870" lvl="1" indent="-373293">
              <a:lnSpc>
                <a:spcPct val="100000"/>
              </a:lnSpc>
              <a:spcBef>
                <a:spcPts val="1071"/>
              </a:spcBef>
              <a:buFont typeface="+mj-ea"/>
              <a:buAutoNum type="circleNumDbPlain" startAt="4"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Characterise the asteroid deep interior structure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1433" y="2326288"/>
            <a:ext cx="1241798" cy="16893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968" y="1537948"/>
            <a:ext cx="9544794" cy="2967964"/>
          </a:xfrm>
          <a:prstGeom prst="rect">
            <a:avLst/>
          </a:prstGeom>
          <a:noFill/>
          <a:ln>
            <a:noFill/>
          </a:ln>
        </p:spPr>
        <p:txBody>
          <a:bodyPr vert="horz" wrap="square" lIns="99546" tIns="49772" rIns="99546" bIns="4977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9000"/>
              </a:lnSpc>
              <a:spcBef>
                <a:spcPts val="1524"/>
              </a:spcBef>
              <a:buClr>
                <a:schemeClr val="accent1"/>
              </a:buClr>
            </a:pPr>
            <a:r>
              <a:rPr lang="en-GB" sz="2600" b="1" dirty="0">
                <a:solidFill>
                  <a:schemeClr val="bg2"/>
                </a:solidFill>
                <a:latin typeface="NotesEsa"/>
                <a:cs typeface="NotesEsa"/>
              </a:rPr>
              <a:t>Primary objectives</a:t>
            </a:r>
          </a:p>
          <a:p>
            <a:pPr marL="763870" lvl="1" indent="-373293">
              <a:spcBef>
                <a:spcPct val="20000"/>
              </a:spcBef>
              <a:buClr>
                <a:schemeClr val="accent1"/>
              </a:buClr>
              <a:buFont typeface="+mj-ea"/>
              <a:buAutoNum type="circleNumDbPlain"/>
            </a:pPr>
            <a:r>
              <a:rPr lang="en-GB" sz="2200" dirty="0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Determine the binary asteroid </a:t>
            </a:r>
            <a:r>
              <a:rPr lang="en-GB" sz="2200" b="1" dirty="0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orbital and rotation dynamics</a:t>
            </a:r>
            <a:r>
              <a:rPr lang="en-GB" sz="2200" dirty="0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, as well as the mass, geophysical properties, and surface and subsurface structure;</a:t>
            </a:r>
          </a:p>
          <a:p>
            <a:pPr marL="763870" lvl="1" indent="-373293">
              <a:spcBef>
                <a:spcPct val="20000"/>
              </a:spcBef>
              <a:buClr>
                <a:schemeClr val="accent1"/>
              </a:buClr>
              <a:buFont typeface="+mj-ea"/>
              <a:buAutoNum type="circleNumDbPlain"/>
            </a:pPr>
            <a:r>
              <a:rPr lang="en-GB" sz="2200" dirty="0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Carry out a </a:t>
            </a:r>
            <a:r>
              <a:rPr lang="en-GB" sz="2200" b="1" dirty="0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Telecommunication Engineering </a:t>
            </a:r>
            <a:r>
              <a:rPr lang="en-GB" sz="2200" b="1" dirty="0" err="1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eXperiment</a:t>
            </a:r>
            <a:r>
              <a:rPr lang="en-GB" sz="2200" b="1" dirty="0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 </a:t>
            </a:r>
            <a:r>
              <a:rPr lang="en-GB" sz="2200" dirty="0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(TEX) and deploy the </a:t>
            </a:r>
            <a:r>
              <a:rPr lang="en-GB" sz="2200" b="1" dirty="0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MASCOT-2 asteroid lander</a:t>
            </a:r>
            <a:r>
              <a:rPr lang="en-GB" sz="2200" dirty="0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;</a:t>
            </a:r>
          </a:p>
          <a:p>
            <a:pPr marL="763870" lvl="1" indent="-373293">
              <a:spcBef>
                <a:spcPct val="20000"/>
              </a:spcBef>
              <a:buClr>
                <a:schemeClr val="accent1"/>
              </a:buClr>
              <a:buFont typeface="+mj-ea"/>
              <a:buAutoNum type="circleNumDbPlain"/>
            </a:pPr>
            <a:r>
              <a:rPr lang="en-GB" sz="2200" dirty="0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Test inter-satellite network link with </a:t>
            </a:r>
            <a:r>
              <a:rPr lang="en-GB" sz="2200" b="1" dirty="0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COPINS</a:t>
            </a:r>
            <a:r>
              <a:rPr lang="en-GB" sz="2200" dirty="0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 (</a:t>
            </a:r>
            <a:r>
              <a:rPr lang="en-GB" sz="2200" dirty="0" err="1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Cubesat</a:t>
            </a:r>
            <a:r>
              <a:rPr lang="en-GB" sz="2200" dirty="0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 Opportunity Payload </a:t>
            </a:r>
            <a:r>
              <a:rPr lang="en-GB" sz="2200" dirty="0" err="1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Intersatellite</a:t>
            </a:r>
            <a:r>
              <a:rPr lang="en-GB" sz="2200" dirty="0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 Network Sensors) and the </a:t>
            </a:r>
            <a:r>
              <a:rPr lang="en-GB" sz="2200" b="1" dirty="0">
                <a:solidFill>
                  <a:schemeClr val="bg2"/>
                </a:solidFill>
                <a:latin typeface="NotesEsa"/>
                <a:ea typeface="ＭＳ Ｐゴシック" charset="-128"/>
                <a:cs typeface="NotesEsa"/>
              </a:rPr>
              <a:t>MASCOT-2 lander.</a:t>
            </a:r>
            <a:endParaRPr lang="en-GB" sz="2200" dirty="0">
              <a:solidFill>
                <a:schemeClr val="bg2"/>
              </a:solidFill>
              <a:latin typeface="NotesEsa"/>
              <a:ea typeface="ＭＳ Ｐゴシック" charset="-128"/>
              <a:cs typeface="NotesEsa"/>
            </a:endParaRPr>
          </a:p>
        </p:txBody>
      </p:sp>
    </p:spTree>
    <p:extLst>
      <p:ext uri="{BB962C8B-B14F-4D97-AF65-F5344CB8AC3E}">
        <p14:creationId xmlns:p14="http://schemas.microsoft.com/office/powerpoint/2010/main" val="2386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993" y="180318"/>
            <a:ext cx="7247376" cy="950608"/>
          </a:xfrm>
          <a:noFill/>
          <a:ln>
            <a:noFill/>
          </a:ln>
        </p:spPr>
        <p:txBody>
          <a:bodyPr vert="horz" wrap="square" lIns="99549" tIns="49773" rIns="99549" bIns="49773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The Target: 65803 </a:t>
            </a:r>
            <a:r>
              <a:rPr lang="en-US" dirty="0"/>
              <a:t>Didymos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443614"/>
              </p:ext>
            </p:extLst>
          </p:nvPr>
        </p:nvGraphicFramePr>
        <p:xfrm>
          <a:off x="328881" y="1820186"/>
          <a:ext cx="4850997" cy="2608437"/>
        </p:xfrm>
        <a:graphic>
          <a:graphicData uri="http://schemas.openxmlformats.org/drawingml/2006/table">
            <a:tbl>
              <a:tblPr/>
              <a:tblGrid>
                <a:gridCol w="2758410"/>
                <a:gridCol w="2092587"/>
              </a:tblGrid>
              <a:tr h="4201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Didymos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278" marR="10278" marT="10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Spectral type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278" marR="10278" marT="10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3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Primary rotation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278" marR="10278" marT="10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2.26 hr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278" marR="10278" marT="10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Binary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orbit period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278" marR="10278" marT="10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11.91 hr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278" marR="10278" marT="10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Binary orbit semi-major axis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278" marR="10278" marT="10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1.05 km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278" marR="10278" marT="10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Primary diameter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278" marR="10278" marT="10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800 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278" marR="10278" marT="10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Secondary diameter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278" marR="10278" marT="10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150 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278" marR="10278" marT="10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8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Magnitude 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278" marR="10278" marT="10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278" marR="10278" marT="10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196885"/>
              </p:ext>
            </p:extLst>
          </p:nvPr>
        </p:nvGraphicFramePr>
        <p:xfrm>
          <a:off x="5673200" y="1820185"/>
          <a:ext cx="3206592" cy="2208276"/>
        </p:xfrm>
        <a:graphic>
          <a:graphicData uri="http://schemas.openxmlformats.org/drawingml/2006/table">
            <a:tbl>
              <a:tblPr/>
              <a:tblGrid>
                <a:gridCol w="2162585"/>
                <a:gridCol w="1044007"/>
              </a:tblGrid>
              <a:tr h="31546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Heliocentric Orbit</a:t>
                      </a:r>
                      <a:endParaRPr lang="en-US" sz="1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73998" marR="73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Eccentricity</a:t>
                      </a:r>
                      <a:endParaRPr lang="en-US" sz="1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73998" marR="73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0.384</a:t>
                      </a:r>
                      <a:endParaRPr lang="en-US" sz="1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73998" marR="73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Inclination</a:t>
                      </a:r>
                      <a:endParaRPr lang="en-US" sz="1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73998" marR="73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3.41°</a:t>
                      </a:r>
                      <a:endParaRPr lang="en-US" sz="1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73998" marR="73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Semi-major axis</a:t>
                      </a:r>
                      <a:endParaRPr lang="en-US" sz="1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73998" marR="73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1.645 AU</a:t>
                      </a:r>
                      <a:endParaRPr lang="en-US" sz="1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73998" marR="73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Heliocentric period</a:t>
                      </a:r>
                      <a:endParaRPr lang="en-US" sz="1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73998" marR="73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2.11 yr</a:t>
                      </a:r>
                      <a:endParaRPr lang="en-US" sz="1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73998" marR="73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Aphelion</a:t>
                      </a:r>
                      <a:endParaRPr lang="en-US" sz="1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73998" marR="73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2.28 AU</a:t>
                      </a:r>
                      <a:endParaRPr lang="en-US" sz="1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73998" marR="73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Perihelion</a:t>
                      </a:r>
                      <a:endParaRPr lang="en-US" sz="1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73998" marR="73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1.01 AU</a:t>
                      </a:r>
                      <a:endParaRPr lang="en-US" sz="18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73998" marR="73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Content Placeholder 7"/>
          <p:cNvSpPr>
            <a:spLocks noGrp="1"/>
          </p:cNvSpPr>
          <p:nvPr>
            <p:ph idx="1"/>
          </p:nvPr>
        </p:nvSpPr>
        <p:spPr>
          <a:xfrm>
            <a:off x="411101" y="4593230"/>
            <a:ext cx="4193235" cy="2352887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Pole Direction</a:t>
            </a:r>
          </a:p>
          <a:p>
            <a:pPr lvl="1"/>
            <a:r>
              <a:rPr lang="en-US" dirty="0" smtClean="0"/>
              <a:t>Ecliptic Lat: 19°</a:t>
            </a:r>
          </a:p>
          <a:p>
            <a:pPr lvl="1"/>
            <a:r>
              <a:rPr lang="en-US" dirty="0" smtClean="0"/>
              <a:t>Ecliptic Lon: 157°</a:t>
            </a:r>
          </a:p>
          <a:p>
            <a:r>
              <a:rPr lang="en-US" sz="2200" dirty="0"/>
              <a:t>Orbital velocity: 15.4 cm/s</a:t>
            </a:r>
          </a:p>
          <a:p>
            <a:pPr marL="375033" lvl="1" indent="-375033">
              <a:buFont typeface="Arial" pitchFamily="34" charset="0"/>
              <a:buChar char="•"/>
            </a:pPr>
            <a:r>
              <a:rPr lang="en-US" sz="2200" dirty="0"/>
              <a:t>Escape velocity from primary at 1.05 km: 21.8 cm/s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4338" y="4708776"/>
            <a:ext cx="4357675" cy="215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mkueppers\My Documents\Meetings\EPSC2015\Presentation_MTsession\CreativeCommons_Attribution_Licens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41194"/>
            <a:ext cx="873940" cy="30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45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870" y="1327445"/>
            <a:ext cx="3633411" cy="3215136"/>
          </a:xfrm>
          <a:prstGeom prst="rect">
            <a:avLst/>
          </a:prstGeom>
        </p:spPr>
      </p:pic>
      <p:pic>
        <p:nvPicPr>
          <p:cNvPr id="20" name="Picture 2" descr="W:\AIM3P_Study\AIM3PPresentations\Session 4 - IFP - 29-10-2014\06 Configuration images\AIM-3P_SC_deployed_01.jpg"/>
          <p:cNvPicPr>
            <a:picLocks noChangeAspect="1" noChangeArrowheads="1"/>
          </p:cNvPicPr>
          <p:nvPr/>
        </p:nvPicPr>
        <p:blipFill rotWithShape="1">
          <a:blip r:embed="rId3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393" t="10847" r="8993" b="19885"/>
          <a:stretch/>
        </p:blipFill>
        <p:spPr bwMode="auto">
          <a:xfrm>
            <a:off x="1298841" y="864679"/>
            <a:ext cx="9389797" cy="662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9546" tIns="49772" rIns="99546" bIns="49772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sz="2800" dirty="0"/>
              <a:t>AIM PAYLOAD</a:t>
            </a:r>
          </a:p>
        </p:txBody>
      </p:sp>
      <p:sp>
        <p:nvSpPr>
          <p:cNvPr id="15370" name="Rectangle 11"/>
          <p:cNvSpPr>
            <a:spLocks noChangeArrowheads="1"/>
          </p:cNvSpPr>
          <p:nvPr/>
        </p:nvSpPr>
        <p:spPr bwMode="auto">
          <a:xfrm>
            <a:off x="-4976897" y="3553839"/>
            <a:ext cx="0" cy="37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46" tIns="49772" rIns="99546" bIns="49772">
            <a:spAutoFit/>
          </a:bodyPr>
          <a:lstStyle/>
          <a:p>
            <a:endParaRPr lang="en-US"/>
          </a:p>
        </p:txBody>
      </p:sp>
      <p:sp>
        <p:nvSpPr>
          <p:cNvPr id="15371" name="Rectangle 12"/>
          <p:cNvSpPr>
            <a:spLocks noChangeArrowheads="1"/>
          </p:cNvSpPr>
          <p:nvPr/>
        </p:nvSpPr>
        <p:spPr bwMode="auto">
          <a:xfrm>
            <a:off x="-4976897" y="3553839"/>
            <a:ext cx="0" cy="37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546" tIns="49772" rIns="99546" bIns="49772">
            <a:spAutoFit/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8672" y="2375022"/>
            <a:ext cx="7392975" cy="5029493"/>
            <a:chOff x="920089" y="1535252"/>
            <a:chExt cx="6851650" cy="4560749"/>
          </a:xfrm>
        </p:grpSpPr>
        <p:sp>
          <p:nvSpPr>
            <p:cNvPr id="15363" name="AutoShape 3"/>
            <p:cNvSpPr>
              <a:spLocks noChangeArrowheads="1"/>
            </p:cNvSpPr>
            <p:nvPr/>
          </p:nvSpPr>
          <p:spPr bwMode="auto">
            <a:xfrm>
              <a:off x="920089" y="1822174"/>
              <a:ext cx="6851650" cy="4273827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>
                <a:latin typeface="Verdana"/>
                <a:cs typeface="Verdana"/>
              </a:endParaRPr>
            </a:p>
          </p:txBody>
        </p:sp>
        <p:sp>
          <p:nvSpPr>
            <p:cNvPr id="15364" name="AutoShape 4"/>
            <p:cNvSpPr>
              <a:spLocks noChangeArrowheads="1"/>
            </p:cNvSpPr>
            <p:nvPr/>
          </p:nvSpPr>
          <p:spPr bwMode="auto">
            <a:xfrm>
              <a:off x="5380911" y="1992244"/>
              <a:ext cx="2209933" cy="15240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/>
            <a:lstStyle/>
            <a:p>
              <a:pPr algn="ctr"/>
              <a:r>
                <a:rPr lang="en-GB" b="1" dirty="0">
                  <a:latin typeface="Verdana"/>
                  <a:cs typeface="Verdana"/>
                </a:rPr>
                <a:t>MASCOT-2</a:t>
              </a:r>
            </a:p>
            <a:p>
              <a:pPr algn="ctr"/>
              <a:r>
                <a:rPr lang="it-IT" dirty="0" smtClean="0">
                  <a:latin typeface="Verdana"/>
                  <a:cs typeface="Verdana"/>
                </a:rPr>
                <a:t>+</a:t>
              </a:r>
              <a:endParaRPr lang="en-GB" dirty="0">
                <a:latin typeface="Verdana"/>
                <a:cs typeface="Verdana"/>
              </a:endParaRPr>
            </a:p>
            <a:p>
              <a:pPr algn="ctr"/>
              <a:r>
                <a:rPr lang="en-GB" b="1" dirty="0">
                  <a:latin typeface="Verdana"/>
                  <a:cs typeface="Verdana"/>
                </a:rPr>
                <a:t>Low Frequency </a:t>
              </a:r>
            </a:p>
            <a:p>
              <a:pPr algn="ctr"/>
              <a:r>
                <a:rPr lang="en-US" b="1" dirty="0">
                  <a:latin typeface="Verdana"/>
                  <a:cs typeface="Verdana"/>
                </a:rPr>
                <a:t>b</a:t>
              </a:r>
              <a:r>
                <a:rPr lang="en-GB" b="1" dirty="0" err="1">
                  <a:latin typeface="Verdana"/>
                  <a:cs typeface="Verdana"/>
                </a:rPr>
                <a:t>istatic</a:t>
              </a:r>
              <a:r>
                <a:rPr lang="en-GB" b="1" dirty="0">
                  <a:latin typeface="Verdana"/>
                  <a:cs typeface="Verdana"/>
                </a:rPr>
                <a:t> Radar</a:t>
              </a:r>
            </a:p>
            <a:p>
              <a:pPr algn="ctr"/>
              <a:r>
                <a:rPr lang="en-GB" dirty="0">
                  <a:latin typeface="Verdana"/>
                  <a:cs typeface="Verdana"/>
                </a:rPr>
                <a:t>(LFR)</a:t>
              </a:r>
            </a:p>
          </p:txBody>
        </p:sp>
        <p:sp>
          <p:nvSpPr>
            <p:cNvPr id="15365" name="AutoShape 5"/>
            <p:cNvSpPr>
              <a:spLocks noChangeArrowheads="1"/>
            </p:cNvSpPr>
            <p:nvPr/>
          </p:nvSpPr>
          <p:spPr bwMode="auto">
            <a:xfrm>
              <a:off x="5192889" y="3598334"/>
              <a:ext cx="2029546" cy="1117232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/>
            <a:lstStyle/>
            <a:p>
              <a:pPr algn="ctr"/>
              <a:r>
                <a:rPr lang="en-GB" b="1" dirty="0" err="1" smtClean="0">
                  <a:latin typeface="Verdana"/>
                  <a:cs typeface="Verdana"/>
                </a:rPr>
                <a:t>Cubesat</a:t>
              </a:r>
              <a:r>
                <a:rPr lang="en-GB" dirty="0" smtClean="0">
                  <a:latin typeface="Verdana"/>
                  <a:cs typeface="Verdana"/>
                </a:rPr>
                <a:t> </a:t>
              </a:r>
            </a:p>
            <a:p>
              <a:pPr algn="ctr"/>
              <a:r>
                <a:rPr lang="en-GB" dirty="0" smtClean="0">
                  <a:latin typeface="Verdana"/>
                  <a:cs typeface="Verdana"/>
                </a:rPr>
                <a:t>Opportunity </a:t>
              </a:r>
            </a:p>
            <a:p>
              <a:pPr algn="ctr"/>
              <a:r>
                <a:rPr lang="en-GB" dirty="0" smtClean="0">
                  <a:latin typeface="Verdana"/>
                  <a:cs typeface="Verdana"/>
                </a:rPr>
                <a:t>Payloads</a:t>
              </a:r>
            </a:p>
            <a:p>
              <a:pPr algn="ctr"/>
              <a:r>
                <a:rPr lang="en-GB" sz="1200" dirty="0">
                  <a:latin typeface="Verdana"/>
                  <a:cs typeface="Verdana"/>
                </a:rPr>
                <a:t>(COPINS)</a:t>
              </a:r>
            </a:p>
          </p:txBody>
        </p:sp>
        <p:sp>
          <p:nvSpPr>
            <p:cNvPr id="15366" name="AutoShape 6"/>
            <p:cNvSpPr>
              <a:spLocks noChangeArrowheads="1"/>
            </p:cNvSpPr>
            <p:nvPr/>
          </p:nvSpPr>
          <p:spPr bwMode="auto">
            <a:xfrm>
              <a:off x="1052685" y="3835155"/>
              <a:ext cx="1774445" cy="204329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/>
              <a:r>
                <a:rPr lang="en-GB" b="1" dirty="0" err="1" smtClean="0">
                  <a:latin typeface="Verdana"/>
                  <a:cs typeface="Verdana"/>
                </a:rPr>
                <a:t>Optel</a:t>
              </a:r>
              <a:r>
                <a:rPr lang="en-GB" b="1" dirty="0" smtClean="0">
                  <a:latin typeface="Verdana"/>
                  <a:cs typeface="Verdana"/>
                </a:rPr>
                <a:t>-D</a:t>
              </a:r>
            </a:p>
            <a:p>
              <a:pPr algn="ctr"/>
              <a:r>
                <a:rPr lang="en-GB" dirty="0" smtClean="0">
                  <a:latin typeface="Verdana"/>
                  <a:cs typeface="Verdana"/>
                </a:rPr>
                <a:t>Optical </a:t>
              </a:r>
              <a:r>
                <a:rPr lang="en-GB" dirty="0" err="1">
                  <a:latin typeface="Verdana"/>
                  <a:cs typeface="Verdana"/>
                </a:rPr>
                <a:t>c</a:t>
              </a:r>
              <a:r>
                <a:rPr lang="en-GB" dirty="0" err="1" smtClean="0">
                  <a:latin typeface="Verdana"/>
                  <a:cs typeface="Verdana"/>
                </a:rPr>
                <a:t>omms</a:t>
              </a:r>
              <a:endParaRPr lang="en-GB" dirty="0">
                <a:latin typeface="Verdana"/>
                <a:cs typeface="Verdana"/>
              </a:endParaRPr>
            </a:p>
            <a:p>
              <a:pPr algn="ctr"/>
              <a:r>
                <a:rPr lang="en-GB" dirty="0" smtClean="0">
                  <a:latin typeface="Verdana"/>
                  <a:cs typeface="Verdana"/>
                </a:rPr>
                <a:t>Terminal</a:t>
              </a:r>
            </a:p>
            <a:p>
              <a:pPr algn="ctr"/>
              <a:endParaRPr lang="en-GB" dirty="0" smtClean="0">
                <a:latin typeface="Verdana"/>
                <a:cs typeface="Verdana"/>
              </a:endParaRPr>
            </a:p>
            <a:p>
              <a:pPr algn="ctr"/>
              <a:endParaRPr lang="en-GB" dirty="0">
                <a:latin typeface="Verdana"/>
                <a:cs typeface="Verdana"/>
              </a:endParaRPr>
            </a:p>
            <a:p>
              <a:pPr algn="ctr"/>
              <a:endParaRPr lang="en-GB" dirty="0">
                <a:latin typeface="Verdana"/>
                <a:cs typeface="Verdana"/>
              </a:endParaRPr>
            </a:p>
            <a:p>
              <a:pPr algn="ctr"/>
              <a:endParaRPr lang="en-GB" dirty="0">
                <a:latin typeface="Verdana"/>
                <a:cs typeface="Verdana"/>
              </a:endParaRPr>
            </a:p>
          </p:txBody>
        </p:sp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998464" y="2124766"/>
              <a:ext cx="1583928" cy="1520825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/>
            <a:lstStyle/>
            <a:p>
              <a:pPr algn="ctr"/>
              <a:r>
                <a:rPr lang="en-GB" b="1" dirty="0" smtClean="0">
                  <a:latin typeface="Verdana"/>
                  <a:cs typeface="Verdana"/>
                </a:rPr>
                <a:t>VIS</a:t>
              </a:r>
              <a:endParaRPr lang="en-GB" b="1" dirty="0">
                <a:latin typeface="Verdana"/>
                <a:cs typeface="Verdana"/>
              </a:endParaRPr>
            </a:p>
            <a:p>
              <a:pPr algn="ctr"/>
              <a:r>
                <a:rPr lang="en-GB" dirty="0">
                  <a:latin typeface="Verdana"/>
                  <a:cs typeface="Verdana"/>
                </a:rPr>
                <a:t>(Navigation)</a:t>
              </a:r>
            </a:p>
            <a:p>
              <a:pPr algn="ctr"/>
              <a:endParaRPr lang="en-GB" dirty="0">
                <a:latin typeface="Verdana"/>
                <a:cs typeface="Verdana"/>
              </a:endParaRPr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2027370" y="1535252"/>
              <a:ext cx="171205" cy="390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NotesEsa" pitchFamily="2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NotesEsa" pitchFamily="2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NotesEsa" pitchFamily="2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NotesEsa" pitchFamily="2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NotesEsa" pitchFamily="2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otesEsa" pitchFamily="2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otesEsa" pitchFamily="2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otesEsa" pitchFamily="2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NotesEsa" pitchFamily="2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GB" sz="2200" b="1" dirty="0">
                <a:latin typeface="Verdana"/>
                <a:cs typeface="Verdana"/>
              </a:endParaRPr>
            </a:p>
          </p:txBody>
        </p:sp>
        <p:sp>
          <p:nvSpPr>
            <p:cNvPr id="15372" name="AutoShape 14"/>
            <p:cNvSpPr>
              <a:spLocks noChangeArrowheads="1"/>
            </p:cNvSpPr>
            <p:nvPr/>
          </p:nvSpPr>
          <p:spPr bwMode="auto">
            <a:xfrm>
              <a:off x="2895846" y="3693430"/>
              <a:ext cx="2062676" cy="1132570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/>
              <a:r>
                <a:rPr lang="en-GB" b="1" dirty="0" smtClean="0">
                  <a:latin typeface="Verdana"/>
                  <a:cs typeface="Verdana"/>
                </a:rPr>
                <a:t>Radio Science </a:t>
              </a:r>
            </a:p>
            <a:p>
              <a:pPr algn="ctr"/>
              <a:r>
                <a:rPr lang="en-GB" b="1" dirty="0" smtClean="0">
                  <a:latin typeface="Verdana"/>
                  <a:cs typeface="Verdana"/>
                </a:rPr>
                <a:t>Experiment</a:t>
              </a:r>
            </a:p>
            <a:p>
              <a:pPr algn="ctr"/>
              <a:r>
                <a:rPr lang="en-GB" dirty="0" smtClean="0">
                  <a:latin typeface="Verdana"/>
                  <a:cs typeface="Verdana"/>
                </a:rPr>
                <a:t>(TT&amp;C s/s)</a:t>
              </a:r>
              <a:endParaRPr lang="en-GB" dirty="0">
                <a:latin typeface="Verdana"/>
                <a:cs typeface="Verdana"/>
              </a:endParaRPr>
            </a:p>
          </p:txBody>
        </p:sp>
        <p:sp>
          <p:nvSpPr>
            <p:cNvPr id="15" name="AutoShape 6"/>
            <p:cNvSpPr>
              <a:spLocks noChangeArrowheads="1"/>
            </p:cNvSpPr>
            <p:nvPr/>
          </p:nvSpPr>
          <p:spPr bwMode="auto">
            <a:xfrm>
              <a:off x="3025914" y="5057929"/>
              <a:ext cx="1744862" cy="946655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b="1" dirty="0">
                  <a:latin typeface="Verdana"/>
                  <a:cs typeface="Verdana"/>
                </a:rPr>
                <a:t>TIR Imager </a:t>
              </a:r>
            </a:p>
            <a:p>
              <a:pPr algn="ctr"/>
              <a:r>
                <a:rPr lang="en-GB" dirty="0">
                  <a:latin typeface="Verdana"/>
                  <a:cs typeface="Verdana"/>
                </a:rPr>
                <a:t>(TIRI)</a:t>
              </a:r>
            </a:p>
            <a:p>
              <a:pPr algn="ctr"/>
              <a:endParaRPr lang="en-GB" dirty="0">
                <a:latin typeface="Verdana"/>
                <a:cs typeface="Verdana"/>
              </a:endParaRPr>
            </a:p>
          </p:txBody>
        </p:sp>
      </p:grp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8883634" y="5216890"/>
            <a:ext cx="1713733" cy="116555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9546" tIns="49772" rIns="99546" bIns="49772">
            <a:normAutofit/>
          </a:bodyPr>
          <a:lstStyle/>
          <a:p>
            <a:pPr algn="ctr"/>
            <a:r>
              <a:rPr lang="en-GB" dirty="0" smtClean="0">
                <a:latin typeface="Verdana"/>
                <a:cs typeface="Verdana"/>
              </a:rPr>
              <a:t>Built-in AIM</a:t>
            </a:r>
          </a:p>
          <a:p>
            <a:pPr algn="ctr"/>
            <a:r>
              <a:rPr lang="en-GB" dirty="0" smtClean="0">
                <a:latin typeface="Verdana"/>
                <a:cs typeface="Verdana"/>
              </a:rPr>
              <a:t>S/C </a:t>
            </a:r>
          </a:p>
          <a:p>
            <a:pPr algn="ctr"/>
            <a:r>
              <a:rPr lang="en-GB" dirty="0" smtClean="0">
                <a:latin typeface="Verdana"/>
                <a:cs typeface="Verdana"/>
              </a:rPr>
              <a:t>(subsystem) </a:t>
            </a: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8864751" y="6557819"/>
            <a:ext cx="1725770" cy="871827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lIns="99546" tIns="49772" rIns="99546" bIns="49772"/>
          <a:lstStyle/>
          <a:p>
            <a:pPr algn="ctr"/>
            <a:r>
              <a:rPr lang="en-GB" dirty="0" smtClean="0">
                <a:latin typeface="Verdana"/>
                <a:cs typeface="Verdana"/>
              </a:rPr>
              <a:t>AIM </a:t>
            </a:r>
          </a:p>
          <a:p>
            <a:pPr algn="ctr"/>
            <a:r>
              <a:rPr lang="en-GB" dirty="0" smtClean="0">
                <a:latin typeface="Verdana"/>
                <a:cs typeface="Verdana"/>
              </a:rPr>
              <a:t>payload</a:t>
            </a:r>
            <a:endParaRPr lang="en-GB" dirty="0">
              <a:latin typeface="Verdana"/>
              <a:cs typeface="Verdan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0235" y="1156962"/>
            <a:ext cx="2676931" cy="251790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5493" y="1493841"/>
            <a:ext cx="2819314" cy="268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2242742" y="2865590"/>
            <a:ext cx="2547829" cy="159310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wrap="none" lIns="99546" tIns="49772" rIns="99546" bIns="49772"/>
          <a:lstStyle/>
          <a:p>
            <a:pPr algn="ctr"/>
            <a:r>
              <a:rPr lang="en-GB" b="1" dirty="0" smtClean="0">
                <a:latin typeface="Verdana"/>
                <a:cs typeface="Verdana"/>
              </a:rPr>
              <a:t>High </a:t>
            </a:r>
            <a:r>
              <a:rPr lang="en-GB" b="1" dirty="0">
                <a:latin typeface="Verdana"/>
                <a:cs typeface="Verdana"/>
              </a:rPr>
              <a:t>Frequency </a:t>
            </a:r>
          </a:p>
          <a:p>
            <a:pPr algn="ctr"/>
            <a:r>
              <a:rPr lang="en-US" b="1" dirty="0">
                <a:latin typeface="Verdana"/>
                <a:cs typeface="Verdana"/>
              </a:rPr>
              <a:t>M</a:t>
            </a:r>
            <a:r>
              <a:rPr lang="en-GB" b="1" dirty="0" err="1">
                <a:latin typeface="Verdana"/>
                <a:cs typeface="Verdana"/>
              </a:rPr>
              <a:t>onostatic</a:t>
            </a:r>
            <a:r>
              <a:rPr lang="en-GB" b="1" dirty="0">
                <a:latin typeface="Verdana"/>
                <a:cs typeface="Verdana"/>
              </a:rPr>
              <a:t> Radar</a:t>
            </a:r>
          </a:p>
          <a:p>
            <a:pPr algn="ctr"/>
            <a:r>
              <a:rPr lang="en-GB" dirty="0">
                <a:latin typeface="Verdana"/>
                <a:cs typeface="Verdana"/>
              </a:rPr>
              <a:t>(HFR)</a:t>
            </a:r>
          </a:p>
          <a:p>
            <a:pPr algn="ctr"/>
            <a:endParaRPr lang="en-GB" dirty="0">
              <a:latin typeface="Verdana"/>
              <a:cs typeface="Verdana"/>
            </a:endParaRPr>
          </a:p>
        </p:txBody>
      </p:sp>
      <p:pic>
        <p:nvPicPr>
          <p:cNvPr id="27" name="Inhaltsplatzhalter 4"/>
          <p:cNvPicPr/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6" b="99010" l="4722" r="94941">
                        <a14:backgroundMark x1="82462" y1="42376" x2="82462" y2="42376"/>
                        <a14:backgroundMark x1="82462" y1="42376" x2="82462" y2="42376"/>
                        <a14:backgroundMark x1="80944" y1="29109" x2="80944" y2="29109"/>
                        <a14:backgroundMark x1="61889" y1="32079" x2="61889" y2="32079"/>
                        <a14:backgroundMark x1="60202" y1="45347" x2="60202" y2="45347"/>
                        <a14:backgroundMark x1="51602" y1="53465" x2="51602" y2="53465"/>
                        <a14:backgroundMark x1="92580" y1="37030" x2="92580" y2="37030"/>
                        <a14:backgroundMark x1="68803" y1="26535" x2="68803" y2="26535"/>
                        <a14:backgroundMark x1="68297" y1="35050" x2="68297" y2="35050"/>
                        <a14:backgroundMark x1="68803" y1="45347" x2="68803" y2="45347"/>
                        <a14:backgroundMark x1="74368" y1="21980" x2="74368" y2="21980"/>
                        <a14:backgroundMark x1="39629" y1="5743" x2="39629" y2="5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727" y="5918755"/>
            <a:ext cx="2120299" cy="141270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8" name="Inhaltsplatzhalter 4"/>
          <p:cNvPicPr/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89" b="100000" l="9962" r="988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939" y="5991825"/>
            <a:ext cx="947944" cy="9621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73" b="97833" l="111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80085">
            <a:off x="6029766" y="5826274"/>
            <a:ext cx="988189" cy="14528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0917" y="1928363"/>
            <a:ext cx="1178491" cy="9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4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055" y="227002"/>
            <a:ext cx="7247376" cy="950608"/>
          </a:xfrm>
        </p:spPr>
        <p:txBody>
          <a:bodyPr/>
          <a:lstStyle/>
          <a:p>
            <a:r>
              <a:rPr lang="en-US" sz="2800" dirty="0"/>
              <a:t>AIM MISSION SCENARIO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7864" y="1438999"/>
            <a:ext cx="10133843" cy="6123851"/>
            <a:chOff x="307864" y="1438999"/>
            <a:chExt cx="10133843" cy="6123851"/>
          </a:xfrm>
        </p:grpSpPr>
        <p:pic>
          <p:nvPicPr>
            <p:cNvPr id="3" name="Picture 2" descr="infographic-white_AIM_mission.jp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2" t="1738" r="3510" b="1601"/>
            <a:stretch/>
          </p:blipFill>
          <p:spPr>
            <a:xfrm>
              <a:off x="628556" y="1438999"/>
              <a:ext cx="9813151" cy="612385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07864" y="1629316"/>
              <a:ext cx="2411597" cy="7954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836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1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2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2_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SA presentation">
  <a:themeElements>
    <a:clrScheme name="1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2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presentation.ppt</Template>
  <TotalTime>0</TotalTime>
  <Words>746</Words>
  <Application>Microsoft Office PowerPoint</Application>
  <PresentationFormat>Custom</PresentationFormat>
  <Paragraphs>173</Paragraphs>
  <Slides>12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ESA presentation</vt:lpstr>
      <vt:lpstr>2_Custom Design</vt:lpstr>
      <vt:lpstr>1_ESA presentation</vt:lpstr>
      <vt:lpstr>→ ASTEROID IMPACT MISSION</vt:lpstr>
      <vt:lpstr>AIDA COOPERATION Asteroid Impact &amp; Deflection Assessment</vt:lpstr>
      <vt:lpstr>AIDA COOPERATION</vt:lpstr>
      <vt:lpstr>ASTEROID IMPACT MISSION (AIM)</vt:lpstr>
      <vt:lpstr>AIM “FIRSTS”</vt:lpstr>
      <vt:lpstr>AIM MISSION OBJECTIVES</vt:lpstr>
      <vt:lpstr>The Target: 65803 Didymos</vt:lpstr>
      <vt:lpstr>AIM PAYLOAD</vt:lpstr>
      <vt:lpstr>AIM MISSION SCENARIO</vt:lpstr>
      <vt:lpstr>CLOSE PROXIMITY ASTEROID OPERATIONS 29 May 2022 – 25 December 2022</vt:lpstr>
      <vt:lpstr>AIM BASELINE SCHEDULE</vt:lpstr>
      <vt:lpstr>CONCLUSIONS </vt:lpstr>
    </vt:vector>
  </TitlesOfParts>
  <Company>IconMedialab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 AMET CONSECTETUER</dc:title>
  <dc:creator>Michael Kueppers</dc:creator>
  <cp:lastModifiedBy>Michael Kueppers</cp:lastModifiedBy>
  <cp:revision>1180</cp:revision>
  <cp:lastPrinted>2015-06-18T07:35:19Z</cp:lastPrinted>
  <dcterms:created xsi:type="dcterms:W3CDTF">2007-10-19T13:11:49Z</dcterms:created>
  <dcterms:modified xsi:type="dcterms:W3CDTF">2015-10-15T08:16:43Z</dcterms:modified>
</cp:coreProperties>
</file>