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7" r:id="rId4"/>
    <p:sldId id="283" r:id="rId5"/>
    <p:sldId id="301" r:id="rId6"/>
    <p:sldId id="302" r:id="rId7"/>
    <p:sldId id="284" r:id="rId8"/>
    <p:sldId id="294" r:id="rId9"/>
    <p:sldId id="278" r:id="rId10"/>
    <p:sldId id="300" r:id="rId11"/>
    <p:sldId id="2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omas Tikka" initials="T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5C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840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0F14E-4259-4172-B546-F5618773E9A4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2F704-94E3-44AC-AE26-5851802A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8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1CF-7C30-43B9-8F76-D26F22CE5A1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143-E257-4975-B487-7763C919C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0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1CF-7C30-43B9-8F76-D26F22CE5A1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143-E257-4975-B487-7763C919C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5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1CF-7C30-43B9-8F76-D26F22CE5A1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143-E257-4975-B487-7763C919C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5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8486-01C1-46DD-BCDC-7701D26AD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0E3-A4FC-4024-A334-DE472D241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54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8486-01C1-46DD-BCDC-7701D26AD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0E3-A4FC-4024-A334-DE472D241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8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8486-01C1-46DD-BCDC-7701D26AD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0E3-A4FC-4024-A334-DE472D241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44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8486-01C1-46DD-BCDC-7701D26AD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0E3-A4FC-4024-A334-DE472D241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6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8486-01C1-46DD-BCDC-7701D26AD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0E3-A4FC-4024-A334-DE472D241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15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8486-01C1-46DD-BCDC-7701D26AD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0E3-A4FC-4024-A334-DE472D241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48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8486-01C1-46DD-BCDC-7701D26AD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0E3-A4FC-4024-A334-DE472D241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51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8486-01C1-46DD-BCDC-7701D26AD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0E3-A4FC-4024-A334-DE472D241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1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1CF-7C30-43B9-8F76-D26F22CE5A1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143-E257-4975-B487-7763C919C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8486-01C1-46DD-BCDC-7701D26AD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0E3-A4FC-4024-A334-DE472D241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48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8486-01C1-46DD-BCDC-7701D26AD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0E3-A4FC-4024-A334-DE472D241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87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8486-01C1-46DD-BCDC-7701D26AD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B0E3-A4FC-4024-A334-DE472D241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1CF-7C30-43B9-8F76-D26F22CE5A1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143-E257-4975-B487-7763C919C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7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1CF-7C30-43B9-8F76-D26F22CE5A1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143-E257-4975-B487-7763C919C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1CF-7C30-43B9-8F76-D26F22CE5A1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143-E257-4975-B487-7763C919C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5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1CF-7C30-43B9-8F76-D26F22CE5A1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143-E257-4975-B487-7763C919C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1CF-7C30-43B9-8F76-D26F22CE5A1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143-E257-4975-B487-7763C919C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7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1CF-7C30-43B9-8F76-D26F22CE5A1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143-E257-4975-B487-7763C919C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1CF-7C30-43B9-8F76-D26F22CE5A1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3143-E257-4975-B487-7763C919C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9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21CF-7C30-43B9-8F76-D26F22CE5A1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3143-E257-4975-B487-7763C919C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6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88486-01C1-46DD-BCDC-7701D26AD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1B0E3-A4FC-4024-A334-DE472D241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1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8707" y="4534695"/>
            <a:ext cx="5556693" cy="1655762"/>
          </a:xfrm>
        </p:spPr>
        <p:txBody>
          <a:bodyPr>
            <a:noAutofit/>
          </a:bodyPr>
          <a:lstStyle/>
          <a:p>
            <a:endParaRPr lang="cs-CZ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 smtClean="0"/>
              <a:t>VTT Technical Research Centre of Finland</a:t>
            </a:r>
            <a:endParaRPr lang="cs-CZ" sz="16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 smtClean="0"/>
              <a:t>Aalto University</a:t>
            </a:r>
            <a:r>
              <a:rPr lang="cs-CZ" sz="1600" b="1" dirty="0" smtClean="0"/>
              <a:t>, </a:t>
            </a:r>
            <a:r>
              <a:rPr lang="cs-CZ" sz="1600" b="1" dirty="0" err="1" smtClean="0"/>
              <a:t>Espoo</a:t>
            </a:r>
            <a:r>
              <a:rPr lang="cs-CZ" sz="1600" b="1" dirty="0" smtClean="0"/>
              <a:t>, </a:t>
            </a:r>
            <a:r>
              <a:rPr lang="cs-CZ" sz="1600" b="1" dirty="0" err="1" smtClean="0"/>
              <a:t>Finland</a:t>
            </a:r>
            <a:endParaRPr lang="cs-CZ" sz="16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b="1" dirty="0" smtClean="0"/>
              <a:t>Department of </a:t>
            </a:r>
            <a:r>
              <a:rPr lang="cs-CZ" sz="1600" b="1" dirty="0" err="1" smtClean="0"/>
              <a:t>Physics</a:t>
            </a:r>
            <a:r>
              <a:rPr lang="cs-CZ" sz="1600" b="1" dirty="0" smtClean="0"/>
              <a:t>, </a:t>
            </a:r>
            <a:r>
              <a:rPr lang="en-US" sz="1600" b="1" dirty="0" smtClean="0"/>
              <a:t>University of </a:t>
            </a:r>
            <a:r>
              <a:rPr lang="en-US" sz="1600" b="1" dirty="0" err="1" smtClean="0"/>
              <a:t>Helsink</a:t>
            </a:r>
            <a:r>
              <a:rPr lang="cs-CZ" sz="1600" b="1" dirty="0" smtClean="0"/>
              <a:t>i, Finland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b="1" dirty="0" smtClean="0"/>
              <a:t>Reaktor </a:t>
            </a:r>
            <a:r>
              <a:rPr lang="cs-CZ" sz="1600" b="1" dirty="0"/>
              <a:t>Space </a:t>
            </a:r>
            <a:r>
              <a:rPr lang="cs-CZ" sz="1600" b="1" dirty="0" err="1"/>
              <a:t>Lab</a:t>
            </a:r>
            <a:r>
              <a:rPr lang="cs-CZ" sz="1600" b="1" dirty="0"/>
              <a:t> Ltd</a:t>
            </a:r>
            <a:endParaRPr lang="cs-CZ" sz="16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b="1" dirty="0" smtClean="0"/>
              <a:t>Institute of Geology, </a:t>
            </a:r>
            <a:r>
              <a:rPr lang="cs-CZ" sz="1600" b="1" dirty="0" err="1" smtClean="0"/>
              <a:t>The</a:t>
            </a:r>
            <a:r>
              <a:rPr lang="cs-CZ" sz="1600" b="1" dirty="0" smtClean="0"/>
              <a:t> Czech </a:t>
            </a:r>
            <a:r>
              <a:rPr lang="cs-CZ" sz="1600" b="1" dirty="0" err="1" smtClean="0"/>
              <a:t>Academy</a:t>
            </a:r>
            <a:r>
              <a:rPr lang="cs-CZ" sz="1600" b="1" dirty="0" smtClean="0"/>
              <a:t> of </a:t>
            </a:r>
            <a:r>
              <a:rPr lang="cs-CZ" sz="1600" b="1" dirty="0" err="1" smtClean="0"/>
              <a:t>Sciences</a:t>
            </a:r>
            <a:r>
              <a:rPr lang="cs-CZ" sz="1600" b="1" dirty="0" smtClean="0"/>
              <a:t>, Prague, Czech Republic</a:t>
            </a:r>
            <a:endParaRPr lang="en-US" sz="16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14" y="51595"/>
            <a:ext cx="4772973" cy="4154048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29851" y="4623595"/>
            <a:ext cx="2902302" cy="2135981"/>
            <a:chOff x="708469" y="542897"/>
            <a:chExt cx="6173179" cy="4543220"/>
          </a:xfrm>
        </p:grpSpPr>
        <p:pic>
          <p:nvPicPr>
            <p:cNvPr id="7" name="Picture 256" descr="GLU logo + tex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648" y="3428758"/>
              <a:ext cx="2952000" cy="165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HY__TO23_matemL_EN_V9___RG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648" y="542897"/>
              <a:ext cx="2952000" cy="2726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15" t="18119" r="20215" b="18119"/>
            <a:stretch/>
          </p:blipFill>
          <p:spPr>
            <a:xfrm>
              <a:off x="708469" y="2134117"/>
              <a:ext cx="2952000" cy="2952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69" y="542897"/>
              <a:ext cx="2952000" cy="104188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29851" y="3933277"/>
            <a:ext cx="858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Tomas </a:t>
            </a:r>
            <a:r>
              <a:rPr lang="en-US" dirty="0" smtClean="0"/>
              <a:t>Kohout, </a:t>
            </a:r>
            <a:r>
              <a:rPr lang="en-US" dirty="0"/>
              <a:t>Antti </a:t>
            </a:r>
            <a:r>
              <a:rPr lang="en-US" dirty="0" smtClean="0"/>
              <a:t>Näsilä, </a:t>
            </a:r>
            <a:r>
              <a:rPr lang="en-US" dirty="0"/>
              <a:t>Tuomas </a:t>
            </a:r>
            <a:r>
              <a:rPr lang="en-US" dirty="0" smtClean="0"/>
              <a:t>Tikka, </a:t>
            </a:r>
            <a:r>
              <a:rPr lang="en-US" dirty="0"/>
              <a:t>Mikael </a:t>
            </a:r>
            <a:r>
              <a:rPr lang="en-US" dirty="0" smtClean="0"/>
              <a:t>Granvik, </a:t>
            </a:r>
            <a:r>
              <a:rPr lang="en-US" dirty="0"/>
              <a:t>Antti </a:t>
            </a:r>
            <a:r>
              <a:rPr lang="en-US" dirty="0" smtClean="0"/>
              <a:t>Kestilä, </a:t>
            </a:r>
            <a:r>
              <a:rPr lang="en-US" dirty="0"/>
              <a:t>Antti </a:t>
            </a:r>
            <a:r>
              <a:rPr lang="en-US" dirty="0" smtClean="0"/>
              <a:t>Penttilä, </a:t>
            </a:r>
            <a:r>
              <a:rPr lang="en-US" dirty="0"/>
              <a:t>Janne </a:t>
            </a:r>
            <a:r>
              <a:rPr lang="en-US" dirty="0" err="1" smtClean="0"/>
              <a:t>Kuhno</a:t>
            </a:r>
            <a:r>
              <a:rPr lang="en-US" dirty="0" smtClean="0"/>
              <a:t>, </a:t>
            </a:r>
            <a:r>
              <a:rPr lang="en-US" dirty="0"/>
              <a:t>Karri </a:t>
            </a:r>
            <a:r>
              <a:rPr lang="en-US" dirty="0" smtClean="0"/>
              <a:t>Muinonen, </a:t>
            </a:r>
            <a:r>
              <a:rPr lang="en-US" dirty="0"/>
              <a:t>Kai </a:t>
            </a:r>
            <a:r>
              <a:rPr lang="en-US" dirty="0" smtClean="0"/>
              <a:t>Viherkanto</a:t>
            </a:r>
            <a:r>
              <a:rPr lang="cs-CZ" dirty="0" smtClean="0"/>
              <a:t>, Esa Kallio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7" y="0"/>
            <a:ext cx="969803" cy="3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ASPECT is a 3U asteroid CubeSat with an VIS-NIR imaging spectrometer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Main science objectives are to characterize target surface composition and identify areas of potential interest (landing, sampling, ISRU)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ASPECT can be deployed to lower, more risky orbit to achieve high resolution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Scalable to 6 or 12U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Versatile platform - may carry additional payloads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Fleet of simple </a:t>
            </a:r>
            <a:r>
              <a:rPr lang="en-US" dirty="0" err="1" smtClean="0"/>
              <a:t>CubeSats</a:t>
            </a:r>
            <a:r>
              <a:rPr lang="en-US" dirty="0" smtClean="0"/>
              <a:t> with dedicated payloads can provide complex target characterization with increased redundancy and lower risk / cost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7" y="0"/>
            <a:ext cx="969803" cy="3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9207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ASPECT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876301"/>
            <a:ext cx="9144000" cy="57785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/>
              <a:t>3 unit CubeSat equipped with</a:t>
            </a:r>
            <a:br>
              <a:rPr lang="en-US" sz="2200" dirty="0" smtClean="0"/>
            </a:br>
            <a:r>
              <a:rPr lang="en-US" sz="2200" dirty="0" smtClean="0"/>
              <a:t>a </a:t>
            </a:r>
            <a:r>
              <a:rPr lang="en-US" sz="2200" dirty="0" smtClean="0">
                <a:effectLst>
                  <a:glow rad="38100">
                    <a:schemeClr val="accent1">
                      <a:lumMod val="75000"/>
                      <a:alpha val="70000"/>
                    </a:schemeClr>
                  </a:glow>
                </a:effectLst>
              </a:rPr>
              <a:t>spectral imager/spectrometer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Originally developed for AIDA mission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Radiation-hardened platform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Semi-autonomous navigation and operations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/>
              <a:t>Option to carry other payloads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/>
              <a:t>Aalto-1 and Aalto-2 heritage</a:t>
            </a:r>
            <a:r>
              <a:rPr lang="cs-CZ" sz="2200" dirty="0" smtClean="0"/>
              <a:t> (</a:t>
            </a:r>
            <a:r>
              <a:rPr lang="cs-CZ" sz="2200" dirty="0" err="1" smtClean="0"/>
              <a:t>launched</a:t>
            </a:r>
            <a:r>
              <a:rPr lang="cs-CZ" sz="2200" dirty="0" smtClean="0"/>
              <a:t> June 2017)</a:t>
            </a:r>
            <a:endParaRPr lang="en-US" sz="2200" dirty="0" smtClean="0"/>
          </a:p>
          <a:p>
            <a:pPr marL="1079500" lvl="1">
              <a:lnSpc>
                <a:spcPct val="150000"/>
              </a:lnSpc>
            </a:pPr>
            <a:r>
              <a:rPr lang="en-US" sz="2100" dirty="0" smtClean="0"/>
              <a:t>Propulsion</a:t>
            </a:r>
          </a:p>
          <a:p>
            <a:pPr marL="1079500" lvl="1">
              <a:lnSpc>
                <a:spcPct val="150000"/>
              </a:lnSpc>
            </a:pPr>
            <a:r>
              <a:rPr lang="en-US" sz="2100" dirty="0" smtClean="0"/>
              <a:t>Avionics</a:t>
            </a:r>
          </a:p>
          <a:p>
            <a:pPr marL="1079500" lvl="1">
              <a:lnSpc>
                <a:spcPct val="150000"/>
              </a:lnSpc>
            </a:pPr>
            <a:r>
              <a:rPr lang="en-US" sz="2100" dirty="0" smtClean="0"/>
              <a:t>Payload: VIS-NIR spectral imager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2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200" dirty="0"/>
          </a:p>
        </p:txBody>
      </p:sp>
      <p:pic>
        <p:nvPicPr>
          <p:cNvPr id="9" name="Picture 23" descr="https://lh6.googleusercontent.com/00gqP8dXqb05c-C_SNl_kNapH9F5lYJSBY3qK9vaP_rY-SUf7qiKXMHlj7Vf3eYNe2ULuCK3AhPxZ69flOB7zXcmzaFHlsysb7OVq08d_kuXGbv4UMoojsBlP029iIX17CK5BY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732" r="92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60" y="999996"/>
            <a:ext cx="1085619" cy="177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13653"/>
            <a:ext cx="3962400" cy="2798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7" y="0"/>
            <a:ext cx="969803" cy="3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Spectral imager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1U envelope</a:t>
            </a:r>
          </a:p>
          <a:p>
            <a:r>
              <a:rPr lang="en-US" sz="2000" b="1" dirty="0" smtClean="0"/>
              <a:t>3 measurement channels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VIS (500–900 nm) spectral imager (614 x 614 pixels)</a:t>
            </a:r>
          </a:p>
          <a:p>
            <a:pPr lvl="1"/>
            <a:r>
              <a:rPr lang="en-US" sz="2000" dirty="0" smtClean="0"/>
              <a:t>NIR (900–1600 nm) spectral imager (256 x 256 pixels)</a:t>
            </a:r>
          </a:p>
          <a:p>
            <a:pPr lvl="1"/>
            <a:r>
              <a:rPr lang="en-US" sz="2000" dirty="0" smtClean="0"/>
              <a:t>SWIR (1600–2500 nm) spectrometer (1 pixel)</a:t>
            </a:r>
          </a:p>
          <a:p>
            <a:endParaRPr lang="en-US" sz="2000" dirty="0" smtClean="0"/>
          </a:p>
          <a:p>
            <a:r>
              <a:rPr lang="en-US" sz="2000" dirty="0" smtClean="0"/>
              <a:t>Aalto-1 Spectral Imager heritage</a:t>
            </a:r>
          </a:p>
          <a:p>
            <a:r>
              <a:rPr lang="en-US" sz="2000" dirty="0" smtClean="0"/>
              <a:t>Based on VTT’s tunable  filter technology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Fabry</a:t>
            </a:r>
            <a:r>
              <a:rPr lang="en-US" sz="2000" dirty="0" smtClean="0"/>
              <a:t>-Perot Interferometers)</a:t>
            </a:r>
          </a:p>
          <a:p>
            <a:r>
              <a:rPr lang="en-US" sz="2000" dirty="0" smtClean="0"/>
              <a:t>Freely selectable wavelength bands</a:t>
            </a:r>
          </a:p>
          <a:p>
            <a:r>
              <a:rPr lang="en-US" sz="2000" dirty="0" smtClean="0"/>
              <a:t>On-board data processing</a:t>
            </a:r>
          </a:p>
        </p:txBody>
      </p:sp>
      <p:pic>
        <p:nvPicPr>
          <p:cNvPr id="8" name="Picture 9" descr="https://lh6.googleusercontent.com/HKBUGrO0SAc3Wma-6RlZWj-J_b0yH80M-Bsynq78jlZ45TL7NYLEaVai9niL2A9eDT07iTngenrQUeTg9LrS_2HdZrhZavgTsjOrd-Eljl4Y_G5w7qUbMNCtyB3Vu4JOUWhvZ0B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3" b="95845" l="26375" r="64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3035" r="34364" b="3231"/>
          <a:stretch/>
        </p:blipFill>
        <p:spPr bwMode="auto">
          <a:xfrm>
            <a:off x="5759992" y="3690143"/>
            <a:ext cx="2427680" cy="262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7" y="0"/>
            <a:ext cx="969803" cy="3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Sepctral</a:t>
            </a:r>
            <a:r>
              <a:rPr lang="en-US" dirty="0" smtClean="0"/>
              <a:t> imager resolution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63" y="1988594"/>
            <a:ext cx="6255474" cy="4691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7" y="0"/>
            <a:ext cx="969803" cy="3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Payload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Global compositional mapping and imaging sub-meter resolution</a:t>
            </a:r>
          </a:p>
          <a:p>
            <a:r>
              <a:rPr lang="en-US" dirty="0" smtClean="0"/>
              <a:t>Detection of common silicate minerals (1000, 1300 and 2000 nm absorption)</a:t>
            </a:r>
          </a:p>
          <a:p>
            <a:r>
              <a:rPr lang="en-US" dirty="0" smtClean="0"/>
              <a:t>Hydrated minerals as serpentine are detectable through 700 nm absorption feature</a:t>
            </a:r>
          </a:p>
          <a:p>
            <a:r>
              <a:rPr lang="en-US" dirty="0" smtClean="0"/>
              <a:t>Direct evidence of -OH an H</a:t>
            </a:r>
            <a:r>
              <a:rPr lang="en-US" baseline="-25000" dirty="0" smtClean="0"/>
              <a:t>2</a:t>
            </a:r>
            <a:r>
              <a:rPr lang="en-US" dirty="0" smtClean="0"/>
              <a:t>O can be detected at 1400 and 1900 nm respectively</a:t>
            </a:r>
          </a:p>
          <a:p>
            <a:r>
              <a:rPr lang="en-US" dirty="0" smtClean="0"/>
              <a:t>Spectral slope is diagnostic of material maturity (fresh vs. old)</a:t>
            </a:r>
          </a:p>
          <a:p>
            <a:r>
              <a:rPr lang="en-US" dirty="0" smtClean="0"/>
              <a:t>Regolith roughness can be estimated from phase curve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7" y="0"/>
            <a:ext cx="969803" cy="3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5795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ASPECT </a:t>
            </a:r>
            <a:r>
              <a:rPr lang="cs-CZ" dirty="0" smtClean="0"/>
              <a:t>ISRU</a:t>
            </a:r>
            <a:r>
              <a:rPr lang="en-US" dirty="0" smtClean="0"/>
              <a:t> objectives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453962"/>
              </p:ext>
            </p:extLst>
          </p:nvPr>
        </p:nvGraphicFramePr>
        <p:xfrm>
          <a:off x="628650" y="1917704"/>
          <a:ext cx="7886700" cy="41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7773"/>
                <a:gridCol w="5958927"/>
              </a:tblGrid>
              <a:tr h="40513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ASPECT prospecting objectives and expected results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5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Objective 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Map the surface composition of the target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Result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Composition and homogeneity of the target surface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Result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Identification and distribution of volatiles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Objective 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Photometric observations and </a:t>
                      </a:r>
                      <a:r>
                        <a:rPr lang="en-GB" sz="1400" dirty="0" smtClean="0">
                          <a:solidFill>
                            <a:schemeClr val="bg1"/>
                          </a:solidFill>
                          <a:effectLst/>
                        </a:rPr>
                        <a:t>modelling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of the target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Result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Surface roughness / particle size distribution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Objective 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Characterize possible landing sites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Result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Detailed composition and surface roughness information on potential landing sites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Objective 4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Evaluate surface areas and objects suitable for sample return or ISRU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Result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Identification of areas and objects with desired properties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7" y="0"/>
            <a:ext cx="969803" cy="3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/>
          <a:lstStyle/>
          <a:p>
            <a:r>
              <a:rPr lang="cs-CZ" dirty="0" err="1" smtClean="0"/>
              <a:t>Hydrated</a:t>
            </a:r>
            <a:r>
              <a:rPr lang="cs-CZ" dirty="0" smtClean="0"/>
              <a:t> </a:t>
            </a:r>
            <a:r>
              <a:rPr lang="cs-CZ" dirty="0" err="1" smtClean="0"/>
              <a:t>features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777" y="1257300"/>
            <a:ext cx="7452447" cy="5479888"/>
          </a:xfrm>
          <a:prstGeom prst="rect">
            <a:avLst/>
          </a:prstGeom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7128360" y="6380099"/>
            <a:ext cx="1378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 smtClean="0"/>
              <a:t>Bus </a:t>
            </a:r>
            <a:r>
              <a:rPr lang="cs-CZ" altLang="en-US" sz="1400" dirty="0"/>
              <a:t>et al. </a:t>
            </a:r>
            <a:r>
              <a:rPr lang="cs-CZ" altLang="en-US" sz="1400" dirty="0" smtClean="0"/>
              <a:t>1999</a:t>
            </a:r>
            <a:endParaRPr lang="en-US" alt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4114800" y="1282700"/>
            <a:ext cx="1409700" cy="487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7" y="0"/>
            <a:ext cx="969803" cy="3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Fresh vs. old surface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64" y="1866900"/>
            <a:ext cx="6867672" cy="4200726"/>
          </a:xfrm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096000" y="6067626"/>
            <a:ext cx="15584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 err="1" smtClean="0"/>
              <a:t>Binzel</a:t>
            </a:r>
            <a:r>
              <a:rPr lang="cs-CZ" altLang="en-US" sz="1400" dirty="0" smtClean="0"/>
              <a:t> </a:t>
            </a:r>
            <a:r>
              <a:rPr lang="cs-CZ" altLang="en-US" sz="1400" dirty="0"/>
              <a:t>et al. </a:t>
            </a:r>
            <a:r>
              <a:rPr lang="cs-CZ" altLang="en-US" sz="1400" dirty="0" smtClean="0"/>
              <a:t>2010</a:t>
            </a:r>
            <a:endParaRPr lang="en-US" alt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229600" y="2108200"/>
            <a:ext cx="0" cy="22225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200400" y="3035300"/>
            <a:ext cx="0" cy="72000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7" y="0"/>
            <a:ext cx="969803" cy="3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00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Photometric observations </a:t>
            </a:r>
            <a:r>
              <a:rPr lang="cs-CZ" dirty="0" smtClean="0"/>
              <a:t>and</a:t>
            </a:r>
            <a:br>
              <a:rPr lang="cs-CZ" dirty="0" smtClean="0"/>
            </a:br>
            <a:r>
              <a:rPr lang="en-US" dirty="0" smtClean="0"/>
              <a:t>regolith roughness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94" y="1825625"/>
            <a:ext cx="2870711" cy="4351338"/>
          </a:xfrm>
        </p:spPr>
      </p:pic>
      <p:pic>
        <p:nvPicPr>
          <p:cNvPr id="19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6405" r="15119" b="7232"/>
          <a:stretch/>
        </p:blipFill>
        <p:spPr>
          <a:xfrm rot="4289363">
            <a:off x="6824625" y="4554541"/>
            <a:ext cx="442517" cy="261643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076617" y="1825625"/>
            <a:ext cx="1607133" cy="4351338"/>
            <a:chOff x="6076617" y="1825625"/>
            <a:chExt cx="1607133" cy="4351338"/>
          </a:xfrm>
        </p:grpSpPr>
        <p:pic>
          <p:nvPicPr>
            <p:cNvPr id="20" name="Content Placeholder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7" t="6405" r="15119" b="7232"/>
            <a:stretch/>
          </p:blipFill>
          <p:spPr>
            <a:xfrm rot="3178770">
              <a:off x="7268499" y="4334154"/>
              <a:ext cx="442517" cy="261643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6076617" y="1825625"/>
              <a:ext cx="1607133" cy="4351338"/>
              <a:chOff x="6076617" y="1825625"/>
              <a:chExt cx="1607133" cy="4351338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076617" y="1825625"/>
                <a:ext cx="1297136" cy="4351338"/>
                <a:chOff x="6041419" y="1825625"/>
                <a:chExt cx="1297136" cy="4351338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6302249" y="5636963"/>
                  <a:ext cx="540000" cy="540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6200000">
                  <a:off x="5862382" y="2004662"/>
                  <a:ext cx="1419735" cy="1061661"/>
                </a:xfrm>
                <a:prstGeom prst="rect">
                  <a:avLst/>
                </a:prstGeom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6344462" y="5753074"/>
                  <a:ext cx="455574" cy="307777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Sun</a:t>
                  </a:r>
                  <a:endParaRPr lang="en-US" sz="1400" dirty="0"/>
                </a:p>
              </p:txBody>
            </p:sp>
            <p:cxnSp>
              <p:nvCxnSpPr>
                <p:cNvPr id="10" name="Straight Arrow Connector 9"/>
                <p:cNvCxnSpPr>
                  <a:stCxn id="6" idx="0"/>
                  <a:endCxn id="7" idx="1"/>
                </p:cNvCxnSpPr>
                <p:nvPr/>
              </p:nvCxnSpPr>
              <p:spPr>
                <a:xfrm flipV="1">
                  <a:off x="6572249" y="3245360"/>
                  <a:ext cx="1" cy="2391603"/>
                </a:xfrm>
                <a:prstGeom prst="straightConnector1">
                  <a:avLst/>
                </a:prstGeom>
                <a:ln w="25400" cap="rnd">
                  <a:solidFill>
                    <a:srgbClr val="FFFF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6572247" y="3245360"/>
                  <a:ext cx="394003" cy="1195801"/>
                </a:xfrm>
                <a:prstGeom prst="straightConnector1">
                  <a:avLst/>
                </a:prstGeom>
                <a:ln w="25400" cap="rnd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6572247" y="3245360"/>
                  <a:ext cx="766308" cy="1012315"/>
                </a:xfrm>
                <a:prstGeom prst="straightConnector1">
                  <a:avLst/>
                </a:prstGeom>
                <a:ln w="25400" cap="rnd"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Arc 20"/>
              <p:cNvSpPr/>
              <p:nvPr/>
            </p:nvSpPr>
            <p:spPr>
              <a:xfrm rot="6599825">
                <a:off x="6963750" y="4231797"/>
                <a:ext cx="720000" cy="720000"/>
              </a:xfrm>
              <a:prstGeom prst="arc">
                <a:avLst/>
              </a:prstGeom>
              <a:noFill/>
              <a:ln>
                <a:solidFill>
                  <a:srgbClr val="00B0F0"/>
                </a:solidFill>
                <a:head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7" y="0"/>
            <a:ext cx="969803" cy="3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27363</TotalTime>
  <Words>352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ASPECT</vt:lpstr>
      <vt:lpstr>Spectral imager concept</vt:lpstr>
      <vt:lpstr>Sepctral imager resolution</vt:lpstr>
      <vt:lpstr>Payload capabilities</vt:lpstr>
      <vt:lpstr>ASPECT ISRU objectives</vt:lpstr>
      <vt:lpstr>Hydrated features</vt:lpstr>
      <vt:lpstr>Fresh vs. old surface</vt:lpstr>
      <vt:lpstr>Photometric observations and regolith roughness</vt:lpstr>
      <vt:lpstr>Summary</vt:lpstr>
    </vt:vector>
  </TitlesOfParts>
  <Company>University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Asteroid Spectral Imaging Mission (ASPECT) proposal to AIM/COPINS  scientific objectives</dc:title>
  <dc:creator>Kohout, Tomas</dc:creator>
  <cp:lastModifiedBy>Kohout, Tomas</cp:lastModifiedBy>
  <cp:revision>165</cp:revision>
  <dcterms:created xsi:type="dcterms:W3CDTF">2015-10-16T13:52:57Z</dcterms:created>
  <dcterms:modified xsi:type="dcterms:W3CDTF">2017-09-26T07:39:54Z</dcterms:modified>
</cp:coreProperties>
</file>