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7" r:id="rId2"/>
    <p:sldId id="271" r:id="rId3"/>
    <p:sldId id="277" r:id="rId4"/>
    <p:sldId id="256" r:id="rId5"/>
    <p:sldId id="259" r:id="rId6"/>
    <p:sldId id="258" r:id="rId7"/>
    <p:sldId id="273" r:id="rId8"/>
    <p:sldId id="274" r:id="rId9"/>
    <p:sldId id="260" r:id="rId10"/>
    <p:sldId id="262" r:id="rId11"/>
    <p:sldId id="264" r:id="rId12"/>
    <p:sldId id="265" r:id="rId13"/>
    <p:sldId id="263" r:id="rId14"/>
    <p:sldId id="275" r:id="rId15"/>
    <p:sldId id="266" r:id="rId16"/>
    <p:sldId id="27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CC99"/>
    <a:srgbClr val="00FFCC"/>
    <a:srgbClr val="FFFFFF"/>
    <a:srgbClr val="009999"/>
    <a:srgbClr val="6699FF"/>
    <a:srgbClr val="66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7D241-736D-413D-B3D5-00F515D64711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6F813-29D5-4C77-808E-E4FC34DE51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F813-29D5-4C77-808E-E4FC34DE51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0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4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3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34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83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9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0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6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t>‹N›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3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9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33CD42-330B-46FA-A952-A7C35D88B442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8C633-194B-42DF-BB74-9902A149AC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5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2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Immagine che contiene montagna, cratere, natura, esterni&#10;&#10;Descrizione generata con affidabilità molto elevata">
            <a:extLst>
              <a:ext uri="{FF2B5EF4-FFF2-40B4-BE49-F238E27FC236}">
                <a16:creationId xmlns="" xmlns:a16="http://schemas.microsoft.com/office/drawing/2014/main" id="{0EB862D8-60E3-4C7C-BEFA-F705CC74E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F86507D7-64F5-45F8-A5C6-192BA57DFBAF}"/>
              </a:ext>
            </a:extLst>
          </p:cNvPr>
          <p:cNvSpPr/>
          <p:nvPr/>
        </p:nvSpPr>
        <p:spPr>
          <a:xfrm>
            <a:off x="2208872" y="370976"/>
            <a:ext cx="8217602" cy="1261884"/>
          </a:xfrm>
          <a:prstGeom prst="rect">
            <a:avLst/>
          </a:prstGeom>
          <a:gradFill flip="none" rotWithShape="1">
            <a:gsLst>
              <a:gs pos="0">
                <a:srgbClr val="33CCCC">
                  <a:tint val="66000"/>
                  <a:satMod val="160000"/>
                </a:srgbClr>
              </a:gs>
              <a:gs pos="50000">
                <a:srgbClr val="33CCCC">
                  <a:tint val="44500"/>
                  <a:satMod val="160000"/>
                </a:srgbClr>
              </a:gs>
              <a:gs pos="100000">
                <a:srgbClr val="33CC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GB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b="1" dirty="0">
                <a:solidFill>
                  <a:srgbClr val="000000"/>
                </a:solidFill>
              </a:rPr>
              <a:t>Continuum definition for Ceres absorption bands at 3.1, 3.4 and 4.0 </a:t>
            </a:r>
            <a:r>
              <a:rPr lang="en-GB" sz="3200" b="1" dirty="0" err="1">
                <a:solidFill>
                  <a:srgbClr val="000000"/>
                </a:solidFill>
              </a:rPr>
              <a:t>μm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317E46E3-EF93-4809-998E-925C46840D14}"/>
              </a:ext>
            </a:extLst>
          </p:cNvPr>
          <p:cNvSpPr/>
          <p:nvPr/>
        </p:nvSpPr>
        <p:spPr>
          <a:xfrm>
            <a:off x="0" y="3139221"/>
            <a:ext cx="12192000" cy="830997"/>
          </a:xfrm>
          <a:prstGeom prst="rect">
            <a:avLst/>
          </a:prstGeom>
          <a:solidFill>
            <a:srgbClr val="33CCCC">
              <a:alpha val="44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A. Galiano</a:t>
            </a:r>
            <a:r>
              <a:rPr lang="en-GB" sz="2400" baseline="30000" dirty="0">
                <a:solidFill>
                  <a:schemeClr val="bg1"/>
                </a:solidFill>
              </a:rPr>
              <a:t>1,2</a:t>
            </a:r>
            <a:r>
              <a:rPr lang="en-GB" sz="2400" dirty="0">
                <a:solidFill>
                  <a:schemeClr val="bg1"/>
                </a:solidFill>
              </a:rPr>
              <a:t>,  E. Palomba</a:t>
            </a:r>
            <a:r>
              <a:rPr lang="en-GB" sz="2400" baseline="30000" dirty="0">
                <a:solidFill>
                  <a:schemeClr val="bg1"/>
                </a:solidFill>
              </a:rPr>
              <a:t>1</a:t>
            </a:r>
            <a:r>
              <a:rPr lang="en-GB" sz="2400" dirty="0">
                <a:solidFill>
                  <a:schemeClr val="bg1"/>
                </a:solidFill>
              </a:rPr>
              <a:t>, A. Longobardo</a:t>
            </a:r>
            <a:r>
              <a:rPr lang="en-GB" sz="2400" baseline="30000" dirty="0">
                <a:solidFill>
                  <a:schemeClr val="bg1"/>
                </a:solidFill>
              </a:rPr>
              <a:t>1</a:t>
            </a:r>
            <a:r>
              <a:rPr lang="en-GB" sz="2400" dirty="0">
                <a:solidFill>
                  <a:schemeClr val="bg1"/>
                </a:solidFill>
              </a:rPr>
              <a:t>, A. Zinzi</a:t>
            </a:r>
            <a:r>
              <a:rPr lang="en-GB" sz="2400" baseline="30000" dirty="0">
                <a:solidFill>
                  <a:schemeClr val="bg1"/>
                </a:solidFill>
              </a:rPr>
              <a:t>3,4</a:t>
            </a:r>
            <a:r>
              <a:rPr lang="en-GB" sz="2400" dirty="0">
                <a:solidFill>
                  <a:schemeClr val="bg1"/>
                </a:solidFill>
              </a:rPr>
              <a:t>, M.C. De Sanctis</a:t>
            </a:r>
            <a:r>
              <a:rPr lang="en-GB" sz="2400" baseline="30000" dirty="0">
                <a:solidFill>
                  <a:schemeClr val="bg1"/>
                </a:solidFill>
              </a:rPr>
              <a:t>1</a:t>
            </a:r>
            <a:r>
              <a:rPr lang="en-GB" sz="2400" dirty="0">
                <a:solidFill>
                  <a:schemeClr val="bg1"/>
                </a:solidFill>
              </a:rPr>
              <a:t>, A. Raponi</a:t>
            </a:r>
            <a:r>
              <a:rPr lang="en-GB" sz="2400" baseline="30000" dirty="0">
                <a:solidFill>
                  <a:schemeClr val="bg1"/>
                </a:solidFill>
              </a:rPr>
              <a:t>1</a:t>
            </a:r>
            <a:r>
              <a:rPr lang="en-GB" sz="2400" dirty="0">
                <a:solidFill>
                  <a:schemeClr val="bg1"/>
                </a:solidFill>
              </a:rPr>
              <a:t>, F.G. Carrozzo</a:t>
            </a:r>
            <a:r>
              <a:rPr lang="en-GB" sz="2400" baseline="30000" dirty="0">
                <a:solidFill>
                  <a:schemeClr val="bg1"/>
                </a:solidFill>
              </a:rPr>
              <a:t>1</a:t>
            </a:r>
            <a:r>
              <a:rPr lang="en-GB" sz="2400" dirty="0">
                <a:solidFill>
                  <a:schemeClr val="bg1"/>
                </a:solidFill>
              </a:rPr>
              <a:t>, M. Ciarniello</a:t>
            </a:r>
            <a:r>
              <a:rPr lang="en-GB" sz="2400" baseline="30000" dirty="0">
                <a:solidFill>
                  <a:schemeClr val="bg1"/>
                </a:solidFill>
              </a:rPr>
              <a:t>1</a:t>
            </a:r>
            <a:r>
              <a:rPr lang="en-GB" sz="2400" dirty="0">
                <a:solidFill>
                  <a:schemeClr val="bg1"/>
                </a:solidFill>
              </a:rPr>
              <a:t>, F. Dirri</a:t>
            </a:r>
            <a:r>
              <a:rPr lang="en-GB" sz="2400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="" xmlns:a16="http://schemas.microsoft.com/office/drawing/2014/main" id="{6869DD9B-7E48-4EE6-8F07-872352CA7AE3}"/>
              </a:ext>
            </a:extLst>
          </p:cNvPr>
          <p:cNvSpPr/>
          <p:nvPr/>
        </p:nvSpPr>
        <p:spPr>
          <a:xfrm>
            <a:off x="0" y="4635372"/>
            <a:ext cx="12192000" cy="1200329"/>
          </a:xfrm>
          <a:prstGeom prst="rect">
            <a:avLst/>
          </a:prstGeom>
          <a:solidFill>
            <a:srgbClr val="33CCCC">
              <a:alpha val="44000"/>
            </a:srgbClr>
          </a:solidFill>
        </p:spPr>
        <p:txBody>
          <a:bodyPr wrap="square">
            <a:spAutoFit/>
          </a:bodyPr>
          <a:lstStyle/>
          <a:p>
            <a:r>
              <a:rPr lang="en-GB" baseline="30000" dirty="0">
                <a:solidFill>
                  <a:schemeClr val="bg1"/>
                </a:solidFill>
              </a:rPr>
              <a:t>1</a:t>
            </a:r>
            <a:r>
              <a:rPr lang="it-IT" dirty="0">
                <a:solidFill>
                  <a:schemeClr val="bg1"/>
                </a:solidFill>
              </a:rPr>
              <a:t>INAF-IAPS, Rome, </a:t>
            </a:r>
            <a:r>
              <a:rPr lang="it-IT" dirty="0" err="1">
                <a:solidFill>
                  <a:schemeClr val="bg1"/>
                </a:solidFill>
              </a:rPr>
              <a:t>Italy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aseline="30000" dirty="0">
                <a:solidFill>
                  <a:schemeClr val="bg1"/>
                </a:solidFill>
              </a:rPr>
              <a:t>2</a:t>
            </a:r>
            <a:r>
              <a:rPr lang="it-IT" dirty="0">
                <a:solidFill>
                  <a:schemeClr val="bg1"/>
                </a:solidFill>
              </a:rPr>
              <a:t>Università degli Studi di Roma Tor Vergata, Rome, </a:t>
            </a:r>
            <a:r>
              <a:rPr lang="it-IT" dirty="0" err="1">
                <a:solidFill>
                  <a:schemeClr val="bg1"/>
                </a:solidFill>
              </a:rPr>
              <a:t>Italy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aseline="30000" dirty="0">
                <a:solidFill>
                  <a:schemeClr val="bg1"/>
                </a:solidFill>
              </a:rPr>
              <a:t>3</a:t>
            </a:r>
            <a:r>
              <a:rPr lang="it-IT" dirty="0">
                <a:solidFill>
                  <a:schemeClr val="bg1"/>
                </a:solidFill>
              </a:rPr>
              <a:t>ASI Science Data Center</a:t>
            </a:r>
          </a:p>
          <a:p>
            <a:r>
              <a:rPr lang="it-IT" baseline="30000" dirty="0">
                <a:solidFill>
                  <a:schemeClr val="bg1"/>
                </a:solidFill>
              </a:rPr>
              <a:t>4</a:t>
            </a:r>
            <a:r>
              <a:rPr lang="it-IT" dirty="0">
                <a:solidFill>
                  <a:schemeClr val="bg1"/>
                </a:solidFill>
              </a:rPr>
              <a:t>INAF-OAR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="" xmlns:a16="http://schemas.microsoft.com/office/drawing/2014/main" id="{D4081D1A-F46C-4FF1-9709-6ADA19FB5ED7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25" name="Rettangolo 24">
              <a:extLst>
                <a:ext uri="{FF2B5EF4-FFF2-40B4-BE49-F238E27FC236}">
                  <a16:creationId xmlns="" xmlns:a16="http://schemas.microsoft.com/office/drawing/2014/main" id="{733B9B2F-B6B3-4FBB-82EA-CA695B34B3BC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uppo 25">
              <a:extLst>
                <a:ext uri="{FF2B5EF4-FFF2-40B4-BE49-F238E27FC236}">
                  <a16:creationId xmlns="" xmlns:a16="http://schemas.microsoft.com/office/drawing/2014/main" id="{0333DC2B-E4AC-49F4-8B2F-170B3B605761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27" name="Immagine 26">
                <a:extLst>
                  <a:ext uri="{FF2B5EF4-FFF2-40B4-BE49-F238E27FC236}">
                    <a16:creationId xmlns="" xmlns:a16="http://schemas.microsoft.com/office/drawing/2014/main" id="{5C5AE59C-43CB-4B72-90B9-85503DBBD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28" name="Immagine 27">
                <a:extLst>
                  <a:ext uri="{FF2B5EF4-FFF2-40B4-BE49-F238E27FC236}">
                    <a16:creationId xmlns="" xmlns:a16="http://schemas.microsoft.com/office/drawing/2014/main" id="{75189DF1-9AB6-44D0-826C-6C00E4E8C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29" name="Immagine 28">
                <a:extLst>
                  <a:ext uri="{FF2B5EF4-FFF2-40B4-BE49-F238E27FC236}">
                    <a16:creationId xmlns="" xmlns:a16="http://schemas.microsoft.com/office/drawing/2014/main" id="{2672D898-EC26-40CF-A740-A455556B3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35928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E5654C85-98FD-4D29-BABE-82ED6695C053}"/>
              </a:ext>
            </a:extLst>
          </p:cNvPr>
          <p:cNvGrpSpPr/>
          <p:nvPr/>
        </p:nvGrpSpPr>
        <p:grpSpPr>
          <a:xfrm>
            <a:off x="4970724" y="3243348"/>
            <a:ext cx="3711457" cy="2990702"/>
            <a:chOff x="4970724" y="3243348"/>
            <a:chExt cx="3711457" cy="2990702"/>
          </a:xfrm>
        </p:grpSpPr>
        <p:grpSp>
          <p:nvGrpSpPr>
            <p:cNvPr id="63" name="Gruppo 62">
              <a:extLst>
                <a:ext uri="{FF2B5EF4-FFF2-40B4-BE49-F238E27FC236}">
                  <a16:creationId xmlns="" xmlns:a16="http://schemas.microsoft.com/office/drawing/2014/main" id="{11F95EB6-85BA-446F-A012-6BC5FA2D466A}"/>
                </a:ext>
              </a:extLst>
            </p:cNvPr>
            <p:cNvGrpSpPr/>
            <p:nvPr/>
          </p:nvGrpSpPr>
          <p:grpSpPr>
            <a:xfrm>
              <a:off x="4970724" y="3243348"/>
              <a:ext cx="3711457" cy="2990702"/>
              <a:chOff x="4970724" y="3225592"/>
              <a:chExt cx="3711457" cy="2990702"/>
            </a:xfrm>
          </p:grpSpPr>
          <p:pic>
            <p:nvPicPr>
              <p:cNvPr id="44" name="Immagine 43">
                <a:extLst>
                  <a:ext uri="{FF2B5EF4-FFF2-40B4-BE49-F238E27FC236}">
                    <a16:creationId xmlns="" xmlns:a16="http://schemas.microsoft.com/office/drawing/2014/main" id="{83CEDD25-9904-4D8E-ADF8-0099071ED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0724" y="3247129"/>
                <a:ext cx="3711457" cy="2969165"/>
              </a:xfrm>
              <a:prstGeom prst="rect">
                <a:avLst/>
              </a:prstGeom>
            </p:spPr>
          </p:pic>
          <p:sp>
            <p:nvSpPr>
              <p:cNvPr id="36" name="CasellaDiTesto 35">
                <a:extLst>
                  <a:ext uri="{FF2B5EF4-FFF2-40B4-BE49-F238E27FC236}">
                    <a16:creationId xmlns="" xmlns:a16="http://schemas.microsoft.com/office/drawing/2014/main" id="{71FAB5EB-64C0-4A18-8C62-A27ED2624A9D}"/>
                  </a:ext>
                </a:extLst>
              </p:cNvPr>
              <p:cNvSpPr txBox="1"/>
              <p:nvPr/>
            </p:nvSpPr>
            <p:spPr>
              <a:xfrm>
                <a:off x="6083515" y="3225592"/>
                <a:ext cx="16601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Occator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BS</a:t>
                </a:r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Rettangolo 50">
              <a:extLst>
                <a:ext uri="{FF2B5EF4-FFF2-40B4-BE49-F238E27FC236}">
                  <a16:creationId xmlns="" xmlns:a16="http://schemas.microsoft.com/office/drawing/2014/main" id="{A5DACAAB-FA4E-48FC-8544-14ECDDC39BF9}"/>
                </a:ext>
              </a:extLst>
            </p:cNvPr>
            <p:cNvSpPr/>
            <p:nvPr/>
          </p:nvSpPr>
          <p:spPr>
            <a:xfrm>
              <a:off x="5995965" y="3626004"/>
              <a:ext cx="210281" cy="22078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="" xmlns:a16="http://schemas.microsoft.com/office/drawing/2014/main" id="{82F81817-EEBF-42E6-82D7-ED18E76A818B}"/>
                </a:ext>
              </a:extLst>
            </p:cNvPr>
            <p:cNvSpPr/>
            <p:nvPr/>
          </p:nvSpPr>
          <p:spPr>
            <a:xfrm>
              <a:off x="7720778" y="3619323"/>
              <a:ext cx="60089" cy="22226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1F474B09-86C7-4C5B-8CC6-C3DBEC9503B9}"/>
              </a:ext>
            </a:extLst>
          </p:cNvPr>
          <p:cNvGrpSpPr/>
          <p:nvPr/>
        </p:nvGrpSpPr>
        <p:grpSpPr>
          <a:xfrm>
            <a:off x="772357" y="3204402"/>
            <a:ext cx="3845679" cy="2971452"/>
            <a:chOff x="772357" y="3204402"/>
            <a:chExt cx="3845679" cy="2971452"/>
          </a:xfrm>
        </p:grpSpPr>
        <p:grpSp>
          <p:nvGrpSpPr>
            <p:cNvPr id="62" name="Gruppo 61">
              <a:extLst>
                <a:ext uri="{FF2B5EF4-FFF2-40B4-BE49-F238E27FC236}">
                  <a16:creationId xmlns="" xmlns:a16="http://schemas.microsoft.com/office/drawing/2014/main" id="{F21D7709-EE8C-4F48-9702-2560B177CFE4}"/>
                </a:ext>
              </a:extLst>
            </p:cNvPr>
            <p:cNvGrpSpPr/>
            <p:nvPr/>
          </p:nvGrpSpPr>
          <p:grpSpPr>
            <a:xfrm>
              <a:off x="772357" y="3204402"/>
              <a:ext cx="3845679" cy="2971452"/>
              <a:chOff x="772357" y="3629258"/>
              <a:chExt cx="3790765" cy="3112293"/>
            </a:xfrm>
          </p:grpSpPr>
          <p:pic>
            <p:nvPicPr>
              <p:cNvPr id="42" name="Immagine 41">
                <a:extLst>
                  <a:ext uri="{FF2B5EF4-FFF2-40B4-BE49-F238E27FC236}">
                    <a16:creationId xmlns="" xmlns:a16="http://schemas.microsoft.com/office/drawing/2014/main" id="{E9A326DF-D2DE-4DF8-88C8-1CF32010D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57" y="3708939"/>
                <a:ext cx="3790765" cy="3032612"/>
              </a:xfrm>
              <a:prstGeom prst="rect">
                <a:avLst/>
              </a:prstGeom>
            </p:spPr>
          </p:pic>
          <p:sp>
            <p:nvSpPr>
              <p:cNvPr id="35" name="CasellaDiTesto 34">
                <a:extLst>
                  <a:ext uri="{FF2B5EF4-FFF2-40B4-BE49-F238E27FC236}">
                    <a16:creationId xmlns="" xmlns:a16="http://schemas.microsoft.com/office/drawing/2014/main" id="{377B1B3F-0257-4F42-8B72-449590095240}"/>
                  </a:ext>
                </a:extLst>
              </p:cNvPr>
              <p:cNvSpPr txBox="1"/>
              <p:nvPr/>
            </p:nvSpPr>
            <p:spPr>
              <a:xfrm>
                <a:off x="2027607" y="3629258"/>
                <a:ext cx="1379439" cy="3868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Bright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region</a:t>
                </a:r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6" name="Rettangolo 25">
              <a:extLst>
                <a:ext uri="{FF2B5EF4-FFF2-40B4-BE49-F238E27FC236}">
                  <a16:creationId xmlns="" xmlns:a16="http://schemas.microsoft.com/office/drawing/2014/main" id="{211C92D1-0EC5-44D5-A4FE-579E0F298CCE}"/>
                </a:ext>
              </a:extLst>
            </p:cNvPr>
            <p:cNvSpPr/>
            <p:nvPr/>
          </p:nvSpPr>
          <p:spPr>
            <a:xfrm>
              <a:off x="3638864" y="3626005"/>
              <a:ext cx="58043" cy="21745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="" xmlns:a16="http://schemas.microsoft.com/office/drawing/2014/main" id="{54B886BE-5F2E-459B-9743-A0744DBDF172}"/>
                </a:ext>
              </a:extLst>
            </p:cNvPr>
            <p:cNvSpPr/>
            <p:nvPr/>
          </p:nvSpPr>
          <p:spPr>
            <a:xfrm>
              <a:off x="1841587" y="3626004"/>
              <a:ext cx="215952" cy="2149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7C6BC1EA-7E19-4E6C-ABAB-0D4A1E79F094}"/>
              </a:ext>
            </a:extLst>
          </p:cNvPr>
          <p:cNvGrpSpPr/>
          <p:nvPr/>
        </p:nvGrpSpPr>
        <p:grpSpPr>
          <a:xfrm>
            <a:off x="4967240" y="247610"/>
            <a:ext cx="3714942" cy="2989058"/>
            <a:chOff x="4967240" y="247610"/>
            <a:chExt cx="3714942" cy="2989058"/>
          </a:xfrm>
        </p:grpSpPr>
        <p:grpSp>
          <p:nvGrpSpPr>
            <p:cNvPr id="61" name="Gruppo 60">
              <a:extLst>
                <a:ext uri="{FF2B5EF4-FFF2-40B4-BE49-F238E27FC236}">
                  <a16:creationId xmlns="" xmlns:a16="http://schemas.microsoft.com/office/drawing/2014/main" id="{79FC476F-A144-4C4D-A020-8E1688F0FA53}"/>
                </a:ext>
              </a:extLst>
            </p:cNvPr>
            <p:cNvGrpSpPr/>
            <p:nvPr/>
          </p:nvGrpSpPr>
          <p:grpSpPr>
            <a:xfrm>
              <a:off x="4967240" y="247610"/>
              <a:ext cx="3714942" cy="2989058"/>
              <a:chOff x="4967240" y="460038"/>
              <a:chExt cx="3786142" cy="3055492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="" xmlns:a16="http://schemas.microsoft.com/office/drawing/2014/main" id="{1033A1CD-E991-41B4-8B52-5D754D1EC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7240" y="486616"/>
                <a:ext cx="3786142" cy="3028914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="" xmlns:a16="http://schemas.microsoft.com/office/drawing/2014/main" id="{AD2C941F-04F8-4958-AD3D-5F123A58E38D}"/>
                  </a:ext>
                </a:extLst>
              </p:cNvPr>
              <p:cNvSpPr txBox="1"/>
              <p:nvPr/>
            </p:nvSpPr>
            <p:spPr>
              <a:xfrm>
                <a:off x="6125592" y="460038"/>
                <a:ext cx="2299316" cy="3775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Intermediate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region</a:t>
                </a:r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Rettangolo 28">
              <a:extLst>
                <a:ext uri="{FF2B5EF4-FFF2-40B4-BE49-F238E27FC236}">
                  <a16:creationId xmlns="" xmlns:a16="http://schemas.microsoft.com/office/drawing/2014/main" id="{C8CE39E2-9A43-4C25-9B03-4F320F82D744}"/>
                </a:ext>
              </a:extLst>
            </p:cNvPr>
            <p:cNvSpPr/>
            <p:nvPr/>
          </p:nvSpPr>
          <p:spPr>
            <a:xfrm>
              <a:off x="5995966" y="623623"/>
              <a:ext cx="175098" cy="22078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="" xmlns:a16="http://schemas.microsoft.com/office/drawing/2014/main" id="{176ECE0D-1C48-49EE-AD60-E3220697363B}"/>
                </a:ext>
              </a:extLst>
            </p:cNvPr>
            <p:cNvSpPr/>
            <p:nvPr/>
          </p:nvSpPr>
          <p:spPr>
            <a:xfrm>
              <a:off x="7720778" y="616942"/>
              <a:ext cx="60089" cy="22226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CasellaDiTesto 44">
            <a:extLst>
              <a:ext uri="{FF2B5EF4-FFF2-40B4-BE49-F238E27FC236}">
                <a16:creationId xmlns="" xmlns:a16="http://schemas.microsoft.com/office/drawing/2014/main" id="{FB6DFBDE-78EA-4AAE-9B73-0E50E4A5B3F8}"/>
              </a:ext>
            </a:extLst>
          </p:cNvPr>
          <p:cNvSpPr txBox="1"/>
          <p:nvPr/>
        </p:nvSpPr>
        <p:spPr>
          <a:xfrm>
            <a:off x="8609351" y="2264062"/>
            <a:ext cx="345893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</a:t>
            </a:r>
          </a:p>
          <a:p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3.4 (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curve);</a:t>
            </a:r>
          </a:p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4.0 (concave curve)</a:t>
            </a:r>
          </a:p>
          <a:p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Occator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BS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="" xmlns:a16="http://schemas.microsoft.com/office/drawing/2014/main" id="{7D8C1B0C-414A-4159-A21D-55980E5F7B0D}"/>
              </a:ext>
            </a:extLst>
          </p:cNvPr>
          <p:cNvSpPr txBox="1"/>
          <p:nvPr/>
        </p:nvSpPr>
        <p:spPr>
          <a:xfrm>
            <a:off x="9193129" y="4017666"/>
            <a:ext cx="2476870" cy="1938992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Occator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-BS </a:t>
            </a:r>
            <a:r>
              <a:rPr lang="it-I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be </a:t>
            </a:r>
            <a:r>
              <a:rPr lang="it-I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altered</a:t>
            </a: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="" xmlns:a16="http://schemas.microsoft.com/office/drawing/2014/main" id="{4E393157-118C-408F-91CE-29AF9F3FF1D1}"/>
              </a:ext>
            </a:extLst>
          </p:cNvPr>
          <p:cNvSpPr/>
          <p:nvPr/>
        </p:nvSpPr>
        <p:spPr>
          <a:xfrm>
            <a:off x="8572729" y="884642"/>
            <a:ext cx="3568385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</a:t>
            </a:r>
            <a:endParaRPr lang="it-IT" sz="20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3.1, 3.4 and 4.0 µm</a:t>
            </a:r>
          </a:p>
          <a:p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Dark, Intermediate,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="" xmlns:a16="http://schemas.microsoft.com/office/drawing/2014/main" id="{501570C6-FACD-4B42-A1F6-FA0480054F05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37" name="Rettangolo 36">
              <a:extLst>
                <a:ext uri="{FF2B5EF4-FFF2-40B4-BE49-F238E27FC236}">
                  <a16:creationId xmlns="" xmlns:a16="http://schemas.microsoft.com/office/drawing/2014/main" id="{F6AB4545-8682-4B58-8783-C15FDE7D1CC9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uppo 38">
              <a:extLst>
                <a:ext uri="{FF2B5EF4-FFF2-40B4-BE49-F238E27FC236}">
                  <a16:creationId xmlns="" xmlns:a16="http://schemas.microsoft.com/office/drawing/2014/main" id="{F5048C28-2AE7-47CF-8380-AEAEA9CB08F3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41" name="Immagine 40">
                <a:extLst>
                  <a:ext uri="{FF2B5EF4-FFF2-40B4-BE49-F238E27FC236}">
                    <a16:creationId xmlns="" xmlns:a16="http://schemas.microsoft.com/office/drawing/2014/main" id="{D8DF2ACA-724C-4B16-9362-F2781A05C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43" name="Immagine 42">
                <a:extLst>
                  <a:ext uri="{FF2B5EF4-FFF2-40B4-BE49-F238E27FC236}">
                    <a16:creationId xmlns="" xmlns:a16="http://schemas.microsoft.com/office/drawing/2014/main" id="{BC59EA3C-B04C-4317-9B52-8AE762AFE3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46" name="Immagine 45">
                <a:extLst>
                  <a:ext uri="{FF2B5EF4-FFF2-40B4-BE49-F238E27FC236}">
                    <a16:creationId xmlns="" xmlns:a16="http://schemas.microsoft.com/office/drawing/2014/main" id="{7AAD20CB-B99B-4A1C-8A59-06CAE1F3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2" name="Ovale 1">
            <a:extLst>
              <a:ext uri="{FF2B5EF4-FFF2-40B4-BE49-F238E27FC236}">
                <a16:creationId xmlns="" xmlns:a16="http://schemas.microsoft.com/office/drawing/2014/main" id="{CAD53271-3224-4575-9C8F-5B70BBE8F1D7}"/>
              </a:ext>
            </a:extLst>
          </p:cNvPr>
          <p:cNvSpPr/>
          <p:nvPr/>
        </p:nvSpPr>
        <p:spPr>
          <a:xfrm>
            <a:off x="4967240" y="3062796"/>
            <a:ext cx="3892675" cy="31130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772C99C5-C2BA-48BC-9DA3-582C8239E29A}"/>
              </a:ext>
            </a:extLst>
          </p:cNvPr>
          <p:cNvGrpSpPr/>
          <p:nvPr/>
        </p:nvGrpSpPr>
        <p:grpSpPr>
          <a:xfrm>
            <a:off x="798990" y="256847"/>
            <a:ext cx="3699119" cy="2979822"/>
            <a:chOff x="798990" y="256847"/>
            <a:chExt cx="3699119" cy="2979822"/>
          </a:xfrm>
        </p:grpSpPr>
        <p:grpSp>
          <p:nvGrpSpPr>
            <p:cNvPr id="60" name="Gruppo 59">
              <a:extLst>
                <a:ext uri="{FF2B5EF4-FFF2-40B4-BE49-F238E27FC236}">
                  <a16:creationId xmlns="" xmlns:a16="http://schemas.microsoft.com/office/drawing/2014/main" id="{E05007A8-75E9-4C59-9E50-217A319E146E}"/>
                </a:ext>
              </a:extLst>
            </p:cNvPr>
            <p:cNvGrpSpPr/>
            <p:nvPr/>
          </p:nvGrpSpPr>
          <p:grpSpPr>
            <a:xfrm>
              <a:off x="798990" y="256847"/>
              <a:ext cx="3699119" cy="2979822"/>
              <a:chOff x="798990" y="460038"/>
              <a:chExt cx="3861787" cy="3116007"/>
            </a:xfrm>
          </p:grpSpPr>
          <p:pic>
            <p:nvPicPr>
              <p:cNvPr id="38" name="Immagine 37">
                <a:extLst>
                  <a:ext uri="{FF2B5EF4-FFF2-40B4-BE49-F238E27FC236}">
                    <a16:creationId xmlns="" xmlns:a16="http://schemas.microsoft.com/office/drawing/2014/main" id="{CAEFBB70-036B-4A6F-96FF-527512F5A6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990" y="486616"/>
                <a:ext cx="3861787" cy="3089429"/>
              </a:xfrm>
              <a:prstGeom prst="rect">
                <a:avLst/>
              </a:prstGeom>
            </p:spPr>
          </p:pic>
          <p:sp>
            <p:nvSpPr>
              <p:cNvPr id="33" name="CasellaDiTesto 32">
                <a:extLst>
                  <a:ext uri="{FF2B5EF4-FFF2-40B4-BE49-F238E27FC236}">
                    <a16:creationId xmlns="" xmlns:a16="http://schemas.microsoft.com/office/drawing/2014/main" id="{D6AB1E48-0FEC-4927-8116-638684E4C9E6}"/>
                  </a:ext>
                </a:extLst>
              </p:cNvPr>
              <p:cNvSpPr txBox="1"/>
              <p:nvPr/>
            </p:nvSpPr>
            <p:spPr>
              <a:xfrm>
                <a:off x="2112883" y="460038"/>
                <a:ext cx="1411550" cy="3862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Dark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region</a:t>
                </a:r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7" name="Rettangolo 46">
              <a:extLst>
                <a:ext uri="{FF2B5EF4-FFF2-40B4-BE49-F238E27FC236}">
                  <a16:creationId xmlns="" xmlns:a16="http://schemas.microsoft.com/office/drawing/2014/main" id="{D2F47103-14CD-4FAA-BACB-00DCFD7FA572}"/>
                </a:ext>
              </a:extLst>
            </p:cNvPr>
            <p:cNvSpPr/>
            <p:nvPr/>
          </p:nvSpPr>
          <p:spPr>
            <a:xfrm>
              <a:off x="1821812" y="645160"/>
              <a:ext cx="223979" cy="21978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ttangolo 49">
              <a:extLst>
                <a:ext uri="{FF2B5EF4-FFF2-40B4-BE49-F238E27FC236}">
                  <a16:creationId xmlns="" xmlns:a16="http://schemas.microsoft.com/office/drawing/2014/main" id="{095BFAFE-6BDB-40F4-AA79-3D0200BB09F0}"/>
                </a:ext>
              </a:extLst>
            </p:cNvPr>
            <p:cNvSpPr/>
            <p:nvPr/>
          </p:nvSpPr>
          <p:spPr>
            <a:xfrm>
              <a:off x="3544018" y="645159"/>
              <a:ext cx="51488" cy="2197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="" xmlns:a16="http://schemas.microsoft.com/office/drawing/2014/main" id="{8222BED0-647C-4E54-B0AB-5A6108A06ECB}"/>
              </a:ext>
            </a:extLst>
          </p:cNvPr>
          <p:cNvSpPr txBox="1"/>
          <p:nvPr/>
        </p:nvSpPr>
        <p:spPr>
          <a:xfrm>
            <a:off x="4047953" y="-66567"/>
            <a:ext cx="409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Continuum 1- HAMO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endParaRPr lang="en-GB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4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917D16CE-B8CB-42B9-B3FF-2B7265C641D6}"/>
              </a:ext>
            </a:extLst>
          </p:cNvPr>
          <p:cNvGrpSpPr/>
          <p:nvPr/>
        </p:nvGrpSpPr>
        <p:grpSpPr>
          <a:xfrm>
            <a:off x="4910929" y="412235"/>
            <a:ext cx="3425351" cy="2805125"/>
            <a:chOff x="4910929" y="412235"/>
            <a:chExt cx="3425351" cy="2805125"/>
          </a:xfrm>
        </p:grpSpPr>
        <p:grpSp>
          <p:nvGrpSpPr>
            <p:cNvPr id="7" name="Gruppo 6">
              <a:extLst>
                <a:ext uri="{FF2B5EF4-FFF2-40B4-BE49-F238E27FC236}">
                  <a16:creationId xmlns="" xmlns:a16="http://schemas.microsoft.com/office/drawing/2014/main" id="{AADD953E-1773-4EF2-9D1B-CC8B178532F8}"/>
                </a:ext>
              </a:extLst>
            </p:cNvPr>
            <p:cNvGrpSpPr/>
            <p:nvPr/>
          </p:nvGrpSpPr>
          <p:grpSpPr>
            <a:xfrm>
              <a:off x="4910929" y="412235"/>
              <a:ext cx="3425351" cy="2805125"/>
              <a:chOff x="4910929" y="412235"/>
              <a:chExt cx="3425351" cy="2805125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="" xmlns:a16="http://schemas.microsoft.com/office/drawing/2014/main" id="{1033A1CD-E991-41B4-8B52-5D754D1EC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0929" y="477079"/>
                <a:ext cx="3425351" cy="2740281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="" xmlns:a16="http://schemas.microsoft.com/office/drawing/2014/main" id="{AD2C941F-04F8-4958-AD3D-5F123A58E38D}"/>
                  </a:ext>
                </a:extLst>
              </p:cNvPr>
              <p:cNvSpPr txBox="1"/>
              <p:nvPr/>
            </p:nvSpPr>
            <p:spPr>
              <a:xfrm>
                <a:off x="5554818" y="412235"/>
                <a:ext cx="22993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Intermediate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region</a:t>
                </a:r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8" name="Rettangolo 27">
              <a:extLst>
                <a:ext uri="{FF2B5EF4-FFF2-40B4-BE49-F238E27FC236}">
                  <a16:creationId xmlns="" xmlns:a16="http://schemas.microsoft.com/office/drawing/2014/main" id="{CC7FA1EA-C34E-4D3B-ADB0-413F06FBA625}"/>
                </a:ext>
              </a:extLst>
            </p:cNvPr>
            <p:cNvSpPr/>
            <p:nvPr/>
          </p:nvSpPr>
          <p:spPr>
            <a:xfrm>
              <a:off x="5863471" y="808516"/>
              <a:ext cx="170865" cy="20466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="" xmlns:a16="http://schemas.microsoft.com/office/drawing/2014/main" id="{0D748068-43DE-4EF4-8BCE-DB22C7AC901D}"/>
                </a:ext>
              </a:extLst>
            </p:cNvPr>
            <p:cNvSpPr/>
            <p:nvPr/>
          </p:nvSpPr>
          <p:spPr>
            <a:xfrm>
              <a:off x="7449930" y="796981"/>
              <a:ext cx="56747" cy="20581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="" xmlns:a16="http://schemas.microsoft.com/office/drawing/2014/main" id="{522759EC-D8D6-450D-9A39-855AF7B375A2}"/>
              </a:ext>
            </a:extLst>
          </p:cNvPr>
          <p:cNvGrpSpPr/>
          <p:nvPr/>
        </p:nvGrpSpPr>
        <p:grpSpPr>
          <a:xfrm>
            <a:off x="4822282" y="3080217"/>
            <a:ext cx="3513997" cy="3111403"/>
            <a:chOff x="4822282" y="3080217"/>
            <a:chExt cx="3513997" cy="3111403"/>
          </a:xfrm>
        </p:grpSpPr>
        <p:grpSp>
          <p:nvGrpSpPr>
            <p:cNvPr id="6" name="Gruppo 5">
              <a:extLst>
                <a:ext uri="{FF2B5EF4-FFF2-40B4-BE49-F238E27FC236}">
                  <a16:creationId xmlns="" xmlns:a16="http://schemas.microsoft.com/office/drawing/2014/main" id="{CD641518-7F09-4686-8935-F6616A64048D}"/>
                </a:ext>
              </a:extLst>
            </p:cNvPr>
            <p:cNvGrpSpPr/>
            <p:nvPr/>
          </p:nvGrpSpPr>
          <p:grpSpPr>
            <a:xfrm>
              <a:off x="4822282" y="3080217"/>
              <a:ext cx="3513997" cy="3111403"/>
              <a:chOff x="4943017" y="3682305"/>
              <a:chExt cx="3810366" cy="3074926"/>
            </a:xfrm>
          </p:grpSpPr>
          <p:pic>
            <p:nvPicPr>
              <p:cNvPr id="44" name="Immagine 43">
                <a:extLst>
                  <a:ext uri="{FF2B5EF4-FFF2-40B4-BE49-F238E27FC236}">
                    <a16:creationId xmlns="" xmlns:a16="http://schemas.microsoft.com/office/drawing/2014/main" id="{83CEDD25-9904-4D8E-ADF8-0099071ED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3017" y="3708939"/>
                <a:ext cx="3810366" cy="3048292"/>
              </a:xfrm>
              <a:prstGeom prst="rect">
                <a:avLst/>
              </a:prstGeom>
            </p:spPr>
          </p:pic>
          <p:sp>
            <p:nvSpPr>
              <p:cNvPr id="36" name="CasellaDiTesto 35">
                <a:extLst>
                  <a:ext uri="{FF2B5EF4-FFF2-40B4-BE49-F238E27FC236}">
                    <a16:creationId xmlns="" xmlns:a16="http://schemas.microsoft.com/office/drawing/2014/main" id="{71FAB5EB-64C0-4A18-8C62-A27ED2624A9D}"/>
                  </a:ext>
                </a:extLst>
              </p:cNvPr>
              <p:cNvSpPr txBox="1"/>
              <p:nvPr/>
            </p:nvSpPr>
            <p:spPr>
              <a:xfrm>
                <a:off x="6092395" y="3682305"/>
                <a:ext cx="1660124" cy="3650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Occator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BS</a:t>
                </a:r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Rettangolo 30">
              <a:extLst>
                <a:ext uri="{FF2B5EF4-FFF2-40B4-BE49-F238E27FC236}">
                  <a16:creationId xmlns="" xmlns:a16="http://schemas.microsoft.com/office/drawing/2014/main" id="{CD44440F-C726-4940-A7F5-74C055BC469F}"/>
                </a:ext>
              </a:extLst>
            </p:cNvPr>
            <p:cNvSpPr/>
            <p:nvPr/>
          </p:nvSpPr>
          <p:spPr>
            <a:xfrm>
              <a:off x="5806574" y="3476499"/>
              <a:ext cx="171635" cy="22986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="" xmlns:a16="http://schemas.microsoft.com/office/drawing/2014/main" id="{BFBB7813-4696-4860-B8F5-C9BC41D12EF8}"/>
                </a:ext>
              </a:extLst>
            </p:cNvPr>
            <p:cNvSpPr/>
            <p:nvPr/>
          </p:nvSpPr>
          <p:spPr>
            <a:xfrm>
              <a:off x="7426814" y="3483436"/>
              <a:ext cx="79863" cy="23057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="" xmlns:a16="http://schemas.microsoft.com/office/drawing/2014/main" id="{DEB521B6-1914-4472-AC15-BFDCBAC4AAA1}"/>
              </a:ext>
            </a:extLst>
          </p:cNvPr>
          <p:cNvGrpSpPr/>
          <p:nvPr/>
        </p:nvGrpSpPr>
        <p:grpSpPr>
          <a:xfrm>
            <a:off x="798989" y="3097975"/>
            <a:ext cx="3693111" cy="3077881"/>
            <a:chOff x="798989" y="3097975"/>
            <a:chExt cx="3693111" cy="3077881"/>
          </a:xfrm>
        </p:grpSpPr>
        <p:grpSp>
          <p:nvGrpSpPr>
            <p:cNvPr id="5" name="Gruppo 4">
              <a:extLst>
                <a:ext uri="{FF2B5EF4-FFF2-40B4-BE49-F238E27FC236}">
                  <a16:creationId xmlns="" xmlns:a16="http://schemas.microsoft.com/office/drawing/2014/main" id="{971AEBE4-1C1F-48B8-B606-57BB7A7FC45D}"/>
                </a:ext>
              </a:extLst>
            </p:cNvPr>
            <p:cNvGrpSpPr/>
            <p:nvPr/>
          </p:nvGrpSpPr>
          <p:grpSpPr>
            <a:xfrm>
              <a:off x="798989" y="3097975"/>
              <a:ext cx="3693111" cy="3077881"/>
              <a:chOff x="772357" y="3647110"/>
              <a:chExt cx="3790765" cy="3094441"/>
            </a:xfrm>
          </p:grpSpPr>
          <p:pic>
            <p:nvPicPr>
              <p:cNvPr id="42" name="Immagine 41">
                <a:extLst>
                  <a:ext uri="{FF2B5EF4-FFF2-40B4-BE49-F238E27FC236}">
                    <a16:creationId xmlns="" xmlns:a16="http://schemas.microsoft.com/office/drawing/2014/main" id="{E9A326DF-D2DE-4DF8-88C8-1CF32010D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57" y="3708939"/>
                <a:ext cx="3790765" cy="3032612"/>
              </a:xfrm>
              <a:prstGeom prst="rect">
                <a:avLst/>
              </a:prstGeom>
            </p:spPr>
          </p:pic>
          <p:sp>
            <p:nvSpPr>
              <p:cNvPr id="35" name="CasellaDiTesto 34">
                <a:extLst>
                  <a:ext uri="{FF2B5EF4-FFF2-40B4-BE49-F238E27FC236}">
                    <a16:creationId xmlns="" xmlns:a16="http://schemas.microsoft.com/office/drawing/2014/main" id="{377B1B3F-0257-4F42-8B72-449590095240}"/>
                  </a:ext>
                </a:extLst>
              </p:cNvPr>
              <p:cNvSpPr txBox="1"/>
              <p:nvPr/>
            </p:nvSpPr>
            <p:spPr>
              <a:xfrm>
                <a:off x="2027607" y="3647110"/>
                <a:ext cx="1436426" cy="3713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Bright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region</a:t>
                </a:r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6" name="Rettangolo 25">
              <a:extLst>
                <a:ext uri="{FF2B5EF4-FFF2-40B4-BE49-F238E27FC236}">
                  <a16:creationId xmlns="" xmlns:a16="http://schemas.microsoft.com/office/drawing/2014/main" id="{4A56EDD0-A4CF-4B45-AD3D-DB97DEC69590}"/>
                </a:ext>
              </a:extLst>
            </p:cNvPr>
            <p:cNvSpPr/>
            <p:nvPr/>
          </p:nvSpPr>
          <p:spPr>
            <a:xfrm>
              <a:off x="1823591" y="3522211"/>
              <a:ext cx="198311" cy="22443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="" xmlns:a16="http://schemas.microsoft.com/office/drawing/2014/main" id="{60DC610C-21AF-47E5-90CF-D04AEE76C8E7}"/>
                </a:ext>
              </a:extLst>
            </p:cNvPr>
            <p:cNvSpPr/>
            <p:nvPr/>
          </p:nvSpPr>
          <p:spPr>
            <a:xfrm>
              <a:off x="3546984" y="3522210"/>
              <a:ext cx="55908" cy="2244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="" xmlns:a16="http://schemas.microsoft.com/office/drawing/2014/main" id="{8222BED0-647C-4E54-B0AB-5A6108A06ECB}"/>
              </a:ext>
            </a:extLst>
          </p:cNvPr>
          <p:cNvSpPr txBox="1"/>
          <p:nvPr/>
        </p:nvSpPr>
        <p:spPr>
          <a:xfrm>
            <a:off x="4373202" y="0"/>
            <a:ext cx="362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Continuum 2- HAMO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endParaRPr lang="en-GB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="" xmlns:a16="http://schemas.microsoft.com/office/drawing/2014/main" id="{FB6DFBDE-78EA-4AAE-9B73-0E50E4A5B3F8}"/>
              </a:ext>
            </a:extLst>
          </p:cNvPr>
          <p:cNvSpPr txBox="1"/>
          <p:nvPr/>
        </p:nvSpPr>
        <p:spPr>
          <a:xfrm>
            <a:off x="8627445" y="184666"/>
            <a:ext cx="3366287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</a:t>
            </a:r>
            <a:endParaRPr lang="it-IT" sz="20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4.0 µm/3.4 µm</a:t>
            </a:r>
          </a:p>
          <a:p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Occator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528A870-2009-4595-A8B3-C59D27BF1A2B}"/>
              </a:ext>
            </a:extLst>
          </p:cNvPr>
          <p:cNvSpPr/>
          <p:nvPr/>
        </p:nvSpPr>
        <p:spPr>
          <a:xfrm>
            <a:off x="8473242" y="1384903"/>
            <a:ext cx="3512495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</a:t>
            </a:r>
          </a:p>
          <a:p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3.1 and 3.4 µm </a:t>
            </a:r>
          </a:p>
          <a:p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Dark, Intermediate and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3.1 µm </a:t>
            </a:r>
          </a:p>
          <a:p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Occator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-BS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699CCE39-398F-4145-AB47-499409237780}"/>
              </a:ext>
            </a:extLst>
          </p:cNvPr>
          <p:cNvSpPr txBox="1"/>
          <p:nvPr/>
        </p:nvSpPr>
        <p:spPr>
          <a:xfrm>
            <a:off x="8102296" y="3736535"/>
            <a:ext cx="4055904" cy="2308324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and 3.4 µm band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be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overestimated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dark, intermediate and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3.1 µm band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wrongly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detected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Occator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-BS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uppo 31">
            <a:extLst>
              <a:ext uri="{FF2B5EF4-FFF2-40B4-BE49-F238E27FC236}">
                <a16:creationId xmlns="" xmlns:a16="http://schemas.microsoft.com/office/drawing/2014/main" id="{E92E5626-64C7-40ED-ACA8-628DC2E43113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37" name="Rettangolo 36">
              <a:extLst>
                <a:ext uri="{FF2B5EF4-FFF2-40B4-BE49-F238E27FC236}">
                  <a16:creationId xmlns="" xmlns:a16="http://schemas.microsoft.com/office/drawing/2014/main" id="{15610EE4-35B8-4C11-A774-AF8C40CE53B5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uppo 38">
              <a:extLst>
                <a:ext uri="{FF2B5EF4-FFF2-40B4-BE49-F238E27FC236}">
                  <a16:creationId xmlns="" xmlns:a16="http://schemas.microsoft.com/office/drawing/2014/main" id="{709883A2-AE6F-4389-BC38-723C3F32C0B0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41" name="Immagine 40">
                <a:extLst>
                  <a:ext uri="{FF2B5EF4-FFF2-40B4-BE49-F238E27FC236}">
                    <a16:creationId xmlns="" xmlns:a16="http://schemas.microsoft.com/office/drawing/2014/main" id="{AC866528-51C9-44DF-97CC-90FEBEC9D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43" name="Immagine 42">
                <a:extLst>
                  <a:ext uri="{FF2B5EF4-FFF2-40B4-BE49-F238E27FC236}">
                    <a16:creationId xmlns="" xmlns:a16="http://schemas.microsoft.com/office/drawing/2014/main" id="{3D0D199B-2C03-44F2-ABCA-29F9990A3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46" name="Immagine 45">
                <a:extLst>
                  <a:ext uri="{FF2B5EF4-FFF2-40B4-BE49-F238E27FC236}">
                    <a16:creationId xmlns="" xmlns:a16="http://schemas.microsoft.com/office/drawing/2014/main" id="{60970438-75B3-46D0-89E7-0EF397DA6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91FC7CAF-5AFC-4B93-926B-1FCE40644EE2}"/>
              </a:ext>
            </a:extLst>
          </p:cNvPr>
          <p:cNvGrpSpPr/>
          <p:nvPr/>
        </p:nvGrpSpPr>
        <p:grpSpPr>
          <a:xfrm>
            <a:off x="872475" y="328144"/>
            <a:ext cx="3619085" cy="2867639"/>
            <a:chOff x="872475" y="328144"/>
            <a:chExt cx="3619085" cy="2867639"/>
          </a:xfrm>
        </p:grpSpPr>
        <p:grpSp>
          <p:nvGrpSpPr>
            <p:cNvPr id="4" name="Gruppo 3">
              <a:extLst>
                <a:ext uri="{FF2B5EF4-FFF2-40B4-BE49-F238E27FC236}">
                  <a16:creationId xmlns="" xmlns:a16="http://schemas.microsoft.com/office/drawing/2014/main" id="{6549CC25-3305-478D-937B-96FA3DCFE79D}"/>
                </a:ext>
              </a:extLst>
            </p:cNvPr>
            <p:cNvGrpSpPr/>
            <p:nvPr/>
          </p:nvGrpSpPr>
          <p:grpSpPr>
            <a:xfrm>
              <a:off x="872475" y="328144"/>
              <a:ext cx="3619085" cy="2867639"/>
              <a:chOff x="798990" y="393284"/>
              <a:chExt cx="3861787" cy="3182761"/>
            </a:xfrm>
          </p:grpSpPr>
          <p:pic>
            <p:nvPicPr>
              <p:cNvPr id="38" name="Immagine 37">
                <a:extLst>
                  <a:ext uri="{FF2B5EF4-FFF2-40B4-BE49-F238E27FC236}">
                    <a16:creationId xmlns="" xmlns:a16="http://schemas.microsoft.com/office/drawing/2014/main" id="{CAEFBB70-036B-4A6F-96FF-527512F5A6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990" y="486616"/>
                <a:ext cx="3861787" cy="3089429"/>
              </a:xfrm>
              <a:prstGeom prst="rect">
                <a:avLst/>
              </a:prstGeom>
            </p:spPr>
          </p:pic>
          <p:sp>
            <p:nvSpPr>
              <p:cNvPr id="33" name="CasellaDiTesto 32">
                <a:extLst>
                  <a:ext uri="{FF2B5EF4-FFF2-40B4-BE49-F238E27FC236}">
                    <a16:creationId xmlns="" xmlns:a16="http://schemas.microsoft.com/office/drawing/2014/main" id="{D6AB1E48-0FEC-4927-8116-638684E4C9E6}"/>
                  </a:ext>
                </a:extLst>
              </p:cNvPr>
              <p:cNvSpPr txBox="1"/>
              <p:nvPr/>
            </p:nvSpPr>
            <p:spPr>
              <a:xfrm>
                <a:off x="2027658" y="393284"/>
                <a:ext cx="1834120" cy="4099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Dark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region</a:t>
                </a:r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4" name="Rettangolo 23">
              <a:extLst>
                <a:ext uri="{FF2B5EF4-FFF2-40B4-BE49-F238E27FC236}">
                  <a16:creationId xmlns="" xmlns:a16="http://schemas.microsoft.com/office/drawing/2014/main" id="{3830032C-1094-443B-89EE-744A770CE962}"/>
                </a:ext>
              </a:extLst>
            </p:cNvPr>
            <p:cNvSpPr/>
            <p:nvPr/>
          </p:nvSpPr>
          <p:spPr>
            <a:xfrm>
              <a:off x="1875193" y="738663"/>
              <a:ext cx="207607" cy="20846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="" xmlns:a16="http://schemas.microsoft.com/office/drawing/2014/main" id="{43483EB9-6386-4927-AD43-E3D694C8A8DE}"/>
                </a:ext>
              </a:extLst>
            </p:cNvPr>
            <p:cNvSpPr/>
            <p:nvPr/>
          </p:nvSpPr>
          <p:spPr>
            <a:xfrm>
              <a:off x="3566701" y="738662"/>
              <a:ext cx="63545" cy="20846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404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C07640A5-70BE-4E8F-8472-6D3053CD90E6}"/>
              </a:ext>
            </a:extLst>
          </p:cNvPr>
          <p:cNvGrpSpPr/>
          <p:nvPr/>
        </p:nvGrpSpPr>
        <p:grpSpPr>
          <a:xfrm>
            <a:off x="4889873" y="3185860"/>
            <a:ext cx="3441328" cy="2964286"/>
            <a:chOff x="4889873" y="3185860"/>
            <a:chExt cx="3441328" cy="2964286"/>
          </a:xfrm>
        </p:grpSpPr>
        <p:grpSp>
          <p:nvGrpSpPr>
            <p:cNvPr id="5" name="Gruppo 4">
              <a:extLst>
                <a:ext uri="{FF2B5EF4-FFF2-40B4-BE49-F238E27FC236}">
                  <a16:creationId xmlns="" xmlns:a16="http://schemas.microsoft.com/office/drawing/2014/main" id="{7781E9D8-5B17-46DA-98BB-87AD634A6B35}"/>
                </a:ext>
              </a:extLst>
            </p:cNvPr>
            <p:cNvGrpSpPr/>
            <p:nvPr/>
          </p:nvGrpSpPr>
          <p:grpSpPr>
            <a:xfrm>
              <a:off x="4889873" y="3185860"/>
              <a:ext cx="3441328" cy="2964286"/>
              <a:chOff x="4943017" y="3682305"/>
              <a:chExt cx="3810366" cy="3074927"/>
            </a:xfrm>
          </p:grpSpPr>
          <p:pic>
            <p:nvPicPr>
              <p:cNvPr id="44" name="Immagine 43" descr="Immagine che contiene mappa, testo&#10;&#10;Descrizione generata con affidabilità molto elevata">
                <a:extLst>
                  <a:ext uri="{FF2B5EF4-FFF2-40B4-BE49-F238E27FC236}">
                    <a16:creationId xmlns="" xmlns:a16="http://schemas.microsoft.com/office/drawing/2014/main" id="{83CEDD25-9904-4D8E-ADF8-0099071ED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3017" y="3708939"/>
                <a:ext cx="3810366" cy="3048293"/>
              </a:xfrm>
              <a:prstGeom prst="rect">
                <a:avLst/>
              </a:prstGeom>
            </p:spPr>
          </p:pic>
          <p:sp>
            <p:nvSpPr>
              <p:cNvPr id="36" name="CasellaDiTesto 35">
                <a:extLst>
                  <a:ext uri="{FF2B5EF4-FFF2-40B4-BE49-F238E27FC236}">
                    <a16:creationId xmlns="" xmlns:a16="http://schemas.microsoft.com/office/drawing/2014/main" id="{71FAB5EB-64C0-4A18-8C62-A27ED2624A9D}"/>
                  </a:ext>
                </a:extLst>
              </p:cNvPr>
              <p:cNvSpPr txBox="1"/>
              <p:nvPr/>
            </p:nvSpPr>
            <p:spPr>
              <a:xfrm>
                <a:off x="6092396" y="3682305"/>
                <a:ext cx="1660124" cy="3831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Occator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BS</a:t>
                </a:r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Rettangolo 28">
              <a:extLst>
                <a:ext uri="{FF2B5EF4-FFF2-40B4-BE49-F238E27FC236}">
                  <a16:creationId xmlns="" xmlns:a16="http://schemas.microsoft.com/office/drawing/2014/main" id="{226D4572-E404-4BC2-9073-B04CB6DC8E95}"/>
                </a:ext>
              </a:extLst>
            </p:cNvPr>
            <p:cNvSpPr/>
            <p:nvPr/>
          </p:nvSpPr>
          <p:spPr>
            <a:xfrm>
              <a:off x="5847791" y="3555192"/>
              <a:ext cx="193502" cy="21971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="" xmlns:a16="http://schemas.microsoft.com/office/drawing/2014/main" id="{664E53C3-56ED-4EB0-B30A-6BA9FD8DD22D}"/>
                </a:ext>
              </a:extLst>
            </p:cNvPr>
            <p:cNvSpPr/>
            <p:nvPr/>
          </p:nvSpPr>
          <p:spPr>
            <a:xfrm>
              <a:off x="7454879" y="3555192"/>
              <a:ext cx="52535" cy="21971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ED1330DE-C345-4652-A4A0-F27ACFB99A94}"/>
              </a:ext>
            </a:extLst>
          </p:cNvPr>
          <p:cNvGrpSpPr/>
          <p:nvPr/>
        </p:nvGrpSpPr>
        <p:grpSpPr>
          <a:xfrm>
            <a:off x="797978" y="3316001"/>
            <a:ext cx="3347061" cy="2834569"/>
            <a:chOff x="797978" y="3316001"/>
            <a:chExt cx="3347061" cy="2834569"/>
          </a:xfrm>
        </p:grpSpPr>
        <p:grpSp>
          <p:nvGrpSpPr>
            <p:cNvPr id="4" name="Gruppo 3">
              <a:extLst>
                <a:ext uri="{FF2B5EF4-FFF2-40B4-BE49-F238E27FC236}">
                  <a16:creationId xmlns="" xmlns:a16="http://schemas.microsoft.com/office/drawing/2014/main" id="{A131848B-4B1A-4127-B4BC-5D465CFF9E3D}"/>
                </a:ext>
              </a:extLst>
            </p:cNvPr>
            <p:cNvGrpSpPr/>
            <p:nvPr/>
          </p:nvGrpSpPr>
          <p:grpSpPr>
            <a:xfrm>
              <a:off x="797978" y="3316001"/>
              <a:ext cx="3347061" cy="2834569"/>
              <a:chOff x="772357" y="3629258"/>
              <a:chExt cx="3790765" cy="3112293"/>
            </a:xfrm>
          </p:grpSpPr>
          <p:pic>
            <p:nvPicPr>
              <p:cNvPr id="42" name="Immagine 41" descr="Immagine che contiene testo, mappa&#10;&#10;Descrizione generata con affidabilità molto elevata">
                <a:extLst>
                  <a:ext uri="{FF2B5EF4-FFF2-40B4-BE49-F238E27FC236}">
                    <a16:creationId xmlns="" xmlns:a16="http://schemas.microsoft.com/office/drawing/2014/main" id="{E9A326DF-D2DE-4DF8-88C8-1CF32010D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57" y="3708939"/>
                <a:ext cx="3790765" cy="3032612"/>
              </a:xfrm>
              <a:prstGeom prst="rect">
                <a:avLst/>
              </a:prstGeom>
            </p:spPr>
          </p:pic>
          <p:sp>
            <p:nvSpPr>
              <p:cNvPr id="35" name="CasellaDiTesto 34">
                <a:extLst>
                  <a:ext uri="{FF2B5EF4-FFF2-40B4-BE49-F238E27FC236}">
                    <a16:creationId xmlns="" xmlns:a16="http://schemas.microsoft.com/office/drawing/2014/main" id="{377B1B3F-0257-4F42-8B72-449590095240}"/>
                  </a:ext>
                </a:extLst>
              </p:cNvPr>
              <p:cNvSpPr txBox="1"/>
              <p:nvPr/>
            </p:nvSpPr>
            <p:spPr>
              <a:xfrm>
                <a:off x="2027607" y="3629258"/>
                <a:ext cx="1584937" cy="4055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Bright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region</a:t>
                </a:r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" name="Rettangolo 24">
              <a:extLst>
                <a:ext uri="{FF2B5EF4-FFF2-40B4-BE49-F238E27FC236}">
                  <a16:creationId xmlns="" xmlns:a16="http://schemas.microsoft.com/office/drawing/2014/main" id="{A240F62D-C4A0-4CFA-B56D-A9BA2189B56A}"/>
                </a:ext>
              </a:extLst>
            </p:cNvPr>
            <p:cNvSpPr/>
            <p:nvPr/>
          </p:nvSpPr>
          <p:spPr>
            <a:xfrm>
              <a:off x="1698696" y="3706738"/>
              <a:ext cx="207607" cy="20632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="" xmlns:a16="http://schemas.microsoft.com/office/drawing/2014/main" id="{6C50CC92-CE47-439E-B973-52E61C7AC2D0}"/>
                </a:ext>
              </a:extLst>
            </p:cNvPr>
            <p:cNvSpPr/>
            <p:nvPr/>
          </p:nvSpPr>
          <p:spPr>
            <a:xfrm>
              <a:off x="3273952" y="3706738"/>
              <a:ext cx="76923" cy="20632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="" xmlns:a16="http://schemas.microsoft.com/office/drawing/2014/main" id="{8222BED0-647C-4E54-B0AB-5A6108A06ECB}"/>
              </a:ext>
            </a:extLst>
          </p:cNvPr>
          <p:cNvSpPr txBox="1"/>
          <p:nvPr/>
        </p:nvSpPr>
        <p:spPr>
          <a:xfrm>
            <a:off x="4373203" y="0"/>
            <a:ext cx="501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Continuum- HAMO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endParaRPr lang="en-GB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="" xmlns:a16="http://schemas.microsoft.com/office/drawing/2014/main" id="{FB6DFBDE-78EA-4AAE-9B73-0E50E4A5B3F8}"/>
              </a:ext>
            </a:extLst>
          </p:cNvPr>
          <p:cNvSpPr txBox="1"/>
          <p:nvPr/>
        </p:nvSpPr>
        <p:spPr>
          <a:xfrm>
            <a:off x="8465332" y="657179"/>
            <a:ext cx="3190297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</a:t>
            </a:r>
            <a:endParaRPr lang="it-IT" sz="20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3.1 µm</a:t>
            </a:r>
          </a:p>
          <a:p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Occator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-BS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3.1, 3.4, 4.0 µm</a:t>
            </a:r>
          </a:p>
          <a:p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F0663528-AC67-490F-94C3-C29F3F69A392}"/>
              </a:ext>
            </a:extLst>
          </p:cNvPr>
          <p:cNvSpPr txBox="1"/>
          <p:nvPr/>
        </p:nvSpPr>
        <p:spPr>
          <a:xfrm>
            <a:off x="8933925" y="3711345"/>
            <a:ext cx="2641754" cy="1938992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linear continuum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appropriate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Ceres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uppo 30">
            <a:extLst>
              <a:ext uri="{FF2B5EF4-FFF2-40B4-BE49-F238E27FC236}">
                <a16:creationId xmlns="" xmlns:a16="http://schemas.microsoft.com/office/drawing/2014/main" id="{370CB47D-A4F1-49F0-9236-CCF90BD6D1DD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32" name="Rettangolo 31">
              <a:extLst>
                <a:ext uri="{FF2B5EF4-FFF2-40B4-BE49-F238E27FC236}">
                  <a16:creationId xmlns="" xmlns:a16="http://schemas.microsoft.com/office/drawing/2014/main" id="{EC94F317-2E72-4800-B780-D1D5FD870D08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uppo 36">
              <a:extLst>
                <a:ext uri="{FF2B5EF4-FFF2-40B4-BE49-F238E27FC236}">
                  <a16:creationId xmlns="" xmlns:a16="http://schemas.microsoft.com/office/drawing/2014/main" id="{563CE65E-E21E-4DE0-AD45-6C130E094182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39" name="Immagine 38">
                <a:extLst>
                  <a:ext uri="{FF2B5EF4-FFF2-40B4-BE49-F238E27FC236}">
                    <a16:creationId xmlns="" xmlns:a16="http://schemas.microsoft.com/office/drawing/2014/main" id="{8FFE1FDE-9725-4C8D-A8AE-F3E3E9F45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41" name="Immagine 40">
                <a:extLst>
                  <a:ext uri="{FF2B5EF4-FFF2-40B4-BE49-F238E27FC236}">
                    <a16:creationId xmlns="" xmlns:a16="http://schemas.microsoft.com/office/drawing/2014/main" id="{E107094F-AB0F-4CDB-99D5-F227B24A7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43" name="Immagine 42">
                <a:extLst>
                  <a:ext uri="{FF2B5EF4-FFF2-40B4-BE49-F238E27FC236}">
                    <a16:creationId xmlns="" xmlns:a16="http://schemas.microsoft.com/office/drawing/2014/main" id="{E28C8DCD-C0B5-4D38-9A43-FF301B291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8B7B10F4-F2A4-46FA-B1EA-92C7B8970377}"/>
              </a:ext>
            </a:extLst>
          </p:cNvPr>
          <p:cNvGrpSpPr/>
          <p:nvPr/>
        </p:nvGrpSpPr>
        <p:grpSpPr>
          <a:xfrm>
            <a:off x="798991" y="401552"/>
            <a:ext cx="3458974" cy="2757284"/>
            <a:chOff x="798991" y="401552"/>
            <a:chExt cx="3458974" cy="2757284"/>
          </a:xfrm>
        </p:grpSpPr>
        <p:grpSp>
          <p:nvGrpSpPr>
            <p:cNvPr id="2" name="Gruppo 1">
              <a:extLst>
                <a:ext uri="{FF2B5EF4-FFF2-40B4-BE49-F238E27FC236}">
                  <a16:creationId xmlns="" xmlns:a16="http://schemas.microsoft.com/office/drawing/2014/main" id="{2E779464-6B72-43DD-A11C-FC9F70ACBF11}"/>
                </a:ext>
              </a:extLst>
            </p:cNvPr>
            <p:cNvGrpSpPr/>
            <p:nvPr/>
          </p:nvGrpSpPr>
          <p:grpSpPr>
            <a:xfrm>
              <a:off x="798991" y="401552"/>
              <a:ext cx="3458974" cy="2757284"/>
              <a:chOff x="798990" y="392512"/>
              <a:chExt cx="3861787" cy="3183534"/>
            </a:xfrm>
          </p:grpSpPr>
          <p:pic>
            <p:nvPicPr>
              <p:cNvPr id="38" name="Immagine 37" descr="Immagine che contiene mappa, testo&#10;&#10;Descrizione generata con affidabilità molto elevata">
                <a:extLst>
                  <a:ext uri="{FF2B5EF4-FFF2-40B4-BE49-F238E27FC236}">
                    <a16:creationId xmlns="" xmlns:a16="http://schemas.microsoft.com/office/drawing/2014/main" id="{CAEFBB70-036B-4A6F-96FF-527512F5A6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990" y="486616"/>
                <a:ext cx="3861787" cy="3089430"/>
              </a:xfrm>
              <a:prstGeom prst="rect">
                <a:avLst/>
              </a:prstGeom>
            </p:spPr>
          </p:pic>
          <p:sp>
            <p:nvSpPr>
              <p:cNvPr id="33" name="CasellaDiTesto 32">
                <a:extLst>
                  <a:ext uri="{FF2B5EF4-FFF2-40B4-BE49-F238E27FC236}">
                    <a16:creationId xmlns="" xmlns:a16="http://schemas.microsoft.com/office/drawing/2014/main" id="{D6AB1E48-0FEC-4927-8116-638684E4C9E6}"/>
                  </a:ext>
                </a:extLst>
              </p:cNvPr>
              <p:cNvSpPr txBox="1"/>
              <p:nvPr/>
            </p:nvSpPr>
            <p:spPr>
              <a:xfrm>
                <a:off x="2112883" y="392512"/>
                <a:ext cx="1411550" cy="4264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Dark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region</a:t>
                </a:r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Rettangolo 22">
              <a:extLst>
                <a:ext uri="{FF2B5EF4-FFF2-40B4-BE49-F238E27FC236}">
                  <a16:creationId xmlns="" xmlns:a16="http://schemas.microsoft.com/office/drawing/2014/main" id="{8062E4B6-422C-4337-A37C-1EE1CCB360C1}"/>
                </a:ext>
              </a:extLst>
            </p:cNvPr>
            <p:cNvSpPr/>
            <p:nvPr/>
          </p:nvSpPr>
          <p:spPr>
            <a:xfrm>
              <a:off x="1768228" y="808892"/>
              <a:ext cx="186765" cy="19828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="" xmlns:a16="http://schemas.microsoft.com/office/drawing/2014/main" id="{2EC19F61-48E2-4A04-9748-60C3C1AB1FA9}"/>
                </a:ext>
              </a:extLst>
            </p:cNvPr>
            <p:cNvSpPr/>
            <p:nvPr/>
          </p:nvSpPr>
          <p:spPr>
            <a:xfrm>
              <a:off x="3350875" y="808892"/>
              <a:ext cx="83987" cy="19828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3943B195-367F-4E3E-9CA1-67B30B1C633A}"/>
              </a:ext>
            </a:extLst>
          </p:cNvPr>
          <p:cNvGrpSpPr/>
          <p:nvPr/>
        </p:nvGrpSpPr>
        <p:grpSpPr>
          <a:xfrm>
            <a:off x="4967241" y="404857"/>
            <a:ext cx="3363960" cy="2753979"/>
            <a:chOff x="4967241" y="404857"/>
            <a:chExt cx="3363960" cy="2753979"/>
          </a:xfrm>
        </p:grpSpPr>
        <p:grpSp>
          <p:nvGrpSpPr>
            <p:cNvPr id="3" name="Gruppo 2">
              <a:extLst>
                <a:ext uri="{FF2B5EF4-FFF2-40B4-BE49-F238E27FC236}">
                  <a16:creationId xmlns="" xmlns:a16="http://schemas.microsoft.com/office/drawing/2014/main" id="{3FC1099E-0DD7-43E9-BBA6-A55AAEAB8DE2}"/>
                </a:ext>
              </a:extLst>
            </p:cNvPr>
            <p:cNvGrpSpPr/>
            <p:nvPr/>
          </p:nvGrpSpPr>
          <p:grpSpPr>
            <a:xfrm>
              <a:off x="4967241" y="404857"/>
              <a:ext cx="3363960" cy="2753979"/>
              <a:chOff x="4967240" y="397563"/>
              <a:chExt cx="3786143" cy="3117967"/>
            </a:xfrm>
          </p:grpSpPr>
          <p:pic>
            <p:nvPicPr>
              <p:cNvPr id="40" name="Immagine 39" descr="Immagine che contiene testo, mappa&#10;&#10;Descrizione generata con affidabilità molto elevata">
                <a:extLst>
                  <a:ext uri="{FF2B5EF4-FFF2-40B4-BE49-F238E27FC236}">
                    <a16:creationId xmlns="" xmlns:a16="http://schemas.microsoft.com/office/drawing/2014/main" id="{1033A1CD-E991-41B4-8B52-5D754D1EC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7240" y="486616"/>
                <a:ext cx="3786143" cy="3028914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="" xmlns:a16="http://schemas.microsoft.com/office/drawing/2014/main" id="{AD2C941F-04F8-4958-AD3D-5F123A58E38D}"/>
                  </a:ext>
                </a:extLst>
              </p:cNvPr>
              <p:cNvSpPr txBox="1"/>
              <p:nvPr/>
            </p:nvSpPr>
            <p:spPr>
              <a:xfrm>
                <a:off x="5888118" y="397563"/>
                <a:ext cx="2299316" cy="4181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Intermediate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region</a:t>
                </a:r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7" name="Rettangolo 26">
              <a:extLst>
                <a:ext uri="{FF2B5EF4-FFF2-40B4-BE49-F238E27FC236}">
                  <a16:creationId xmlns="" xmlns:a16="http://schemas.microsoft.com/office/drawing/2014/main" id="{A87370BD-0D6D-40D4-A99F-3AF8EF599201}"/>
                </a:ext>
              </a:extLst>
            </p:cNvPr>
            <p:cNvSpPr/>
            <p:nvPr/>
          </p:nvSpPr>
          <p:spPr>
            <a:xfrm>
              <a:off x="5892350" y="808892"/>
              <a:ext cx="198744" cy="199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ttangolo 27">
              <a:extLst>
                <a:ext uri="{FF2B5EF4-FFF2-40B4-BE49-F238E27FC236}">
                  <a16:creationId xmlns="" xmlns:a16="http://schemas.microsoft.com/office/drawing/2014/main" id="{4AAB41E5-0979-494F-9473-F2118E97F78E}"/>
                </a:ext>
              </a:extLst>
            </p:cNvPr>
            <p:cNvSpPr/>
            <p:nvPr/>
          </p:nvSpPr>
          <p:spPr>
            <a:xfrm>
              <a:off x="7471551" y="805321"/>
              <a:ext cx="45719" cy="19864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994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="" xmlns:a16="http://schemas.microsoft.com/office/drawing/2014/main" id="{A94A5EC1-3A0A-4AB0-949A-7AFCB6932F5B}"/>
              </a:ext>
            </a:extLst>
          </p:cNvPr>
          <p:cNvGrpSpPr/>
          <p:nvPr/>
        </p:nvGrpSpPr>
        <p:grpSpPr>
          <a:xfrm>
            <a:off x="7219950" y="632647"/>
            <a:ext cx="4713161" cy="4006028"/>
            <a:chOff x="8323739" y="2801649"/>
            <a:chExt cx="3439705" cy="3059132"/>
          </a:xfrm>
        </p:grpSpPr>
        <p:sp>
          <p:nvSpPr>
            <p:cNvPr id="13" name="CasellaDiTesto 12">
              <a:extLst>
                <a:ext uri="{FF2B5EF4-FFF2-40B4-BE49-F238E27FC236}">
                  <a16:creationId xmlns="" xmlns:a16="http://schemas.microsoft.com/office/drawing/2014/main" id="{351AD1AC-6093-446F-96A8-6A6CB4C95662}"/>
                </a:ext>
              </a:extLst>
            </p:cNvPr>
            <p:cNvSpPr txBox="1"/>
            <p:nvPr/>
          </p:nvSpPr>
          <p:spPr>
            <a:xfrm>
              <a:off x="9098119" y="2801649"/>
              <a:ext cx="21765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Bright</a:t>
              </a:r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region</a:t>
              </a:r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(LAMO)</a:t>
              </a:r>
              <a:endPara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="" xmlns:a16="http://schemas.microsoft.com/office/drawing/2014/main" id="{F3A9CC07-4986-482D-95FB-3F9271B82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739" y="3109016"/>
              <a:ext cx="3439705" cy="27517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3" name="Gruppo 22">
            <a:extLst>
              <a:ext uri="{FF2B5EF4-FFF2-40B4-BE49-F238E27FC236}">
                <a16:creationId xmlns="" xmlns:a16="http://schemas.microsoft.com/office/drawing/2014/main" id="{1C22690C-EE8D-40A1-BCB5-4DA9929AE38E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24" name="Rettangolo 23">
              <a:extLst>
                <a:ext uri="{FF2B5EF4-FFF2-40B4-BE49-F238E27FC236}">
                  <a16:creationId xmlns="" xmlns:a16="http://schemas.microsoft.com/office/drawing/2014/main" id="{24291194-E4E2-4518-9D68-ED39B79E8428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uppo 24">
              <a:extLst>
                <a:ext uri="{FF2B5EF4-FFF2-40B4-BE49-F238E27FC236}">
                  <a16:creationId xmlns="" xmlns:a16="http://schemas.microsoft.com/office/drawing/2014/main" id="{4FC6D7F4-EC3C-426C-934A-2BAB937A235C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26" name="Immagine 25">
                <a:extLst>
                  <a:ext uri="{FF2B5EF4-FFF2-40B4-BE49-F238E27FC236}">
                    <a16:creationId xmlns="" xmlns:a16="http://schemas.microsoft.com/office/drawing/2014/main" id="{CD91C7BB-9220-4A73-AB6F-569E5BD50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27" name="Immagine 26">
                <a:extLst>
                  <a:ext uri="{FF2B5EF4-FFF2-40B4-BE49-F238E27FC236}">
                    <a16:creationId xmlns="" xmlns:a16="http://schemas.microsoft.com/office/drawing/2014/main" id="{A8D8B851-5826-4558-8CBA-D41DC2A01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28" name="Immagine 27">
                <a:extLst>
                  <a:ext uri="{FF2B5EF4-FFF2-40B4-BE49-F238E27FC236}">
                    <a16:creationId xmlns="" xmlns:a16="http://schemas.microsoft.com/office/drawing/2014/main" id="{457CD14B-34EA-44C4-8526-885EFC1DF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CFD1FCFB-6369-4910-A2D6-1BFAD03BF13B}"/>
              </a:ext>
            </a:extLst>
          </p:cNvPr>
          <p:cNvSpPr txBox="1"/>
          <p:nvPr/>
        </p:nvSpPr>
        <p:spPr>
          <a:xfrm>
            <a:off x="142875" y="1035154"/>
            <a:ext cx="647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smoothing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procedure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reflectance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reduce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alteration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be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unsmoothed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smoothed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be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unsmoothed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E310BD6B-EC61-473D-907C-84251CCB5D64}"/>
              </a:ext>
            </a:extLst>
          </p:cNvPr>
          <p:cNvSpPr txBox="1"/>
          <p:nvPr/>
        </p:nvSpPr>
        <p:spPr>
          <a:xfrm>
            <a:off x="3314700" y="0"/>
            <a:ext cx="707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smoothing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procedure on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endParaRPr lang="en-GB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8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="" xmlns:a16="http://schemas.microsoft.com/office/drawing/2014/main" id="{F158D666-6119-47D1-96B4-45A41FFDDA87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3" name="Rettangolo 2">
              <a:extLst>
                <a:ext uri="{FF2B5EF4-FFF2-40B4-BE49-F238E27FC236}">
                  <a16:creationId xmlns="" xmlns:a16="http://schemas.microsoft.com/office/drawing/2014/main" id="{F1224BC7-EE6D-470D-849E-562418110245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uppo 3">
              <a:extLst>
                <a:ext uri="{FF2B5EF4-FFF2-40B4-BE49-F238E27FC236}">
                  <a16:creationId xmlns="" xmlns:a16="http://schemas.microsoft.com/office/drawing/2014/main" id="{1C0F427D-56B2-410F-85F7-FBE8F403CE75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5" name="Immagine 4">
                <a:extLst>
                  <a:ext uri="{FF2B5EF4-FFF2-40B4-BE49-F238E27FC236}">
                    <a16:creationId xmlns="" xmlns:a16="http://schemas.microsoft.com/office/drawing/2014/main" id="{486F1525-7242-421D-B3D6-0996E07CA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6" name="Immagine 5">
                <a:extLst>
                  <a:ext uri="{FF2B5EF4-FFF2-40B4-BE49-F238E27FC236}">
                    <a16:creationId xmlns="" xmlns:a16="http://schemas.microsoft.com/office/drawing/2014/main" id="{CF80C01D-0D03-4BA5-9A2D-CD3C64FC1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7" name="Immagine 6">
                <a:extLst>
                  <a:ext uri="{FF2B5EF4-FFF2-40B4-BE49-F238E27FC236}">
                    <a16:creationId xmlns="" xmlns:a16="http://schemas.microsoft.com/office/drawing/2014/main" id="{2706C692-4CB5-4075-A76C-0CA2BAC4C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="" xmlns:a16="http://schemas.microsoft.com/office/drawing/2014/main" id="{9DBE2616-C361-4547-AD82-BDC053A5930A}"/>
                  </a:ext>
                </a:extLst>
              </p:cNvPr>
              <p:cNvSpPr/>
              <p:nvPr/>
            </p:nvSpPr>
            <p:spPr>
              <a:xfrm>
                <a:off x="0" y="553882"/>
                <a:ext cx="12039600" cy="5632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 algn="ctr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For each representative spectrum of Ceres region (dark, intermediate, bright and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Occator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 BS) and for each Dawn phase (Survey, HAMO and LAMO):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Removal of linear continuum from both smoothed and unsmoothed spectra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For each absorption band (at 3.1, 3.4 and 4.0 µm):  measurements of band center and band depth in smoothed and unsmoothed spectra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For each absorption band, the difference between band center (or band depth) estimated in smoothed spectrum and unsmoothed spectrum is assumed as uncertainty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GB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 of band </a:t>
                </a:r>
                <a:r>
                  <a:rPr lang="en-GB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center</a:t>
                </a:r>
                <a:r>
                  <a:rPr lang="en-GB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 (or of band depth)</a:t>
                </a:r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DBE2616-C361-4547-AD82-BDC053A59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3882"/>
                <a:ext cx="12039600" cy="5632311"/>
              </a:xfrm>
              <a:prstGeom prst="rect">
                <a:avLst/>
              </a:prstGeom>
              <a:blipFill>
                <a:blip r:embed="rId5"/>
                <a:stretch>
                  <a:fillRect l="-557" r="-1468" b="-1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2AF0B618-BC14-4C24-997B-32D3113B1304}"/>
              </a:ext>
            </a:extLst>
          </p:cNvPr>
          <p:cNvSpPr/>
          <p:nvPr/>
        </p:nvSpPr>
        <p:spPr>
          <a:xfrm>
            <a:off x="3849919" y="0"/>
            <a:ext cx="5158913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1">
                <a:extLst>
                  <a:ext uri="{FF2B5EF4-FFF2-40B4-BE49-F238E27FC236}">
                    <a16:creationId xmlns="" xmlns:a16="http://schemas.microsoft.com/office/drawing/2014/main" id="{02D04D14-4EB9-488B-9441-92A684233E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8833484"/>
                  </p:ext>
                </p:extLst>
              </p:nvPr>
            </p:nvGraphicFramePr>
            <p:xfrm>
              <a:off x="4288" y="633452"/>
              <a:ext cx="12187712" cy="45501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55076">
                      <a:extLst>
                        <a:ext uri="{9D8B030D-6E8A-4147-A177-3AD203B41FA5}">
                          <a16:colId xmlns="" xmlns:a16="http://schemas.microsoft.com/office/drawing/2014/main" val="2379371918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="" xmlns:a16="http://schemas.microsoft.com/office/drawing/2014/main" val="2564739905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="" xmlns:a16="http://schemas.microsoft.com/office/drawing/2014/main" val="2511395944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="" xmlns:a16="http://schemas.microsoft.com/office/drawing/2014/main" val="2347855405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="" xmlns:a16="http://schemas.microsoft.com/office/drawing/2014/main" val="1123607857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="" xmlns:a16="http://schemas.microsoft.com/office/drawing/2014/main" val="1739407093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="" xmlns:a16="http://schemas.microsoft.com/office/drawing/2014/main" val="1706013173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="" xmlns:a16="http://schemas.microsoft.com/office/drawing/2014/main" val="1431121282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="" xmlns:a16="http://schemas.microsoft.com/office/drawing/2014/main" val="1096403682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="" xmlns:a16="http://schemas.microsoft.com/office/drawing/2014/main" val="1684603709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="" xmlns:a16="http://schemas.microsoft.com/office/drawing/2014/main" val="1867416163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="" xmlns:a16="http://schemas.microsoft.com/office/drawing/2014/main" val="2341813175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="" xmlns:a16="http://schemas.microsoft.com/office/drawing/2014/main" val="1591982536"/>
                        </a:ext>
                      </a:extLst>
                    </a:gridCol>
                  </a:tblGrid>
                  <a:tr h="8247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GB" sz="2000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~3.1</m:t>
                                  </m:r>
                                  <m:r>
                                    <a:rPr lang="it-IT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  <m:r>
                                <a:rPr lang="it-IT" sz="24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~3.4</m:t>
                                  </m:r>
                                  <m:r>
                                    <a:rPr lang="it-IT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  <m:r>
                                <a:rPr lang="it-IT" sz="24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~4.0</m:t>
                                  </m:r>
                                  <m:r>
                                    <a:rPr lang="it-IT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  <m:r>
                                <a:rPr lang="it-IT" sz="24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84762442"/>
                      </a:ext>
                    </a:extLst>
                  </a:tr>
                  <a:tr h="5707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Dark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Interm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Bright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Occator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Dark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Interm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Bright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Occator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Dark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Interm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Bright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Occator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586408378"/>
                      </a:ext>
                    </a:extLst>
                  </a:tr>
                  <a:tr h="8560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 err="1">
                              <a:effectLst/>
                            </a:rPr>
                            <a:t>Survey</a:t>
                          </a:r>
                          <a:r>
                            <a:rPr lang="it-IT" sz="20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174464630"/>
                      </a:ext>
                    </a:extLst>
                  </a:tr>
                  <a:tr h="8560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HAMO</a:t>
                          </a: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 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0,152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341627695"/>
                      </a:ext>
                    </a:extLst>
                  </a:tr>
                  <a:tr h="8560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LAMO</a:t>
                          </a: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 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0,066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929325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1">
                <a:extLst>
                  <a:ext uri="{FF2B5EF4-FFF2-40B4-BE49-F238E27FC236}">
                    <a16:creationId xmlns:a16="http://schemas.microsoft.com/office/drawing/2014/main" id="{02D04D14-4EB9-488B-9441-92A684233E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263473"/>
                  </p:ext>
                </p:extLst>
              </p:nvPr>
            </p:nvGraphicFramePr>
            <p:xfrm>
              <a:off x="4288" y="633452"/>
              <a:ext cx="12187712" cy="45501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55076">
                      <a:extLst>
                        <a:ext uri="{9D8B030D-6E8A-4147-A177-3AD203B41FA5}">
                          <a16:colId xmlns:a16="http://schemas.microsoft.com/office/drawing/2014/main" val="2379371918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:a16="http://schemas.microsoft.com/office/drawing/2014/main" val="2564739905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:a16="http://schemas.microsoft.com/office/drawing/2014/main" val="2511395944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:a16="http://schemas.microsoft.com/office/drawing/2014/main" val="2347855405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:a16="http://schemas.microsoft.com/office/drawing/2014/main" val="1123607857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:a16="http://schemas.microsoft.com/office/drawing/2014/main" val="1739407093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:a16="http://schemas.microsoft.com/office/drawing/2014/main" val="1706013173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:a16="http://schemas.microsoft.com/office/drawing/2014/main" val="1431121282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:a16="http://schemas.microsoft.com/office/drawing/2014/main" val="1096403682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:a16="http://schemas.microsoft.com/office/drawing/2014/main" val="1684603709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:a16="http://schemas.microsoft.com/office/drawing/2014/main" val="1867416163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:a16="http://schemas.microsoft.com/office/drawing/2014/main" val="2341813175"/>
                        </a:ext>
                      </a:extLst>
                    </a:gridCol>
                    <a:gridCol w="911053">
                      <a:extLst>
                        <a:ext uri="{9D8B030D-6E8A-4147-A177-3AD203B41FA5}">
                          <a16:colId xmlns:a16="http://schemas.microsoft.com/office/drawing/2014/main" val="1591982536"/>
                        </a:ext>
                      </a:extLst>
                    </a:gridCol>
                  </a:tblGrid>
                  <a:tr h="8247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GB" sz="2000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4615" t="-735" r="-200836" b="-451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34615" t="-735" r="-100836" b="-451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34615" t="-735" r="-836" b="-451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762442"/>
                      </a:ext>
                    </a:extLst>
                  </a:tr>
                  <a:tr h="5707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Dark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Interm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Bright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Occator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Dark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Interm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Bright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Occator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Dark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Interm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Bright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Occator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86408378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 err="1">
                              <a:effectLst/>
                            </a:rPr>
                            <a:t>Survey</a:t>
                          </a:r>
                          <a:r>
                            <a:rPr lang="it-IT" sz="20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446463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HAMO</a:t>
                          </a: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 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0,152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41627695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LAMO</a:t>
                          </a: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 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0,066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29325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e 5">
            <a:extLst>
              <a:ext uri="{FF2B5EF4-FFF2-40B4-BE49-F238E27FC236}">
                <a16:creationId xmlns="" xmlns:a16="http://schemas.microsoft.com/office/drawing/2014/main" id="{2BF5C718-8BEA-423C-85B0-6674DDFF055E}"/>
              </a:ext>
            </a:extLst>
          </p:cNvPr>
          <p:cNvSpPr/>
          <p:nvPr/>
        </p:nvSpPr>
        <p:spPr>
          <a:xfrm>
            <a:off x="746758" y="2139519"/>
            <a:ext cx="3674322" cy="2885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>
            <a:extLst>
              <a:ext uri="{FF2B5EF4-FFF2-40B4-BE49-F238E27FC236}">
                <a16:creationId xmlns="" xmlns:a16="http://schemas.microsoft.com/office/drawing/2014/main" id="{861EB9DE-5854-482E-8535-802CE68F8F11}"/>
              </a:ext>
            </a:extLst>
          </p:cNvPr>
          <p:cNvSpPr/>
          <p:nvPr/>
        </p:nvSpPr>
        <p:spPr>
          <a:xfrm>
            <a:off x="4829637" y="3302493"/>
            <a:ext cx="1056258" cy="643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e 16">
            <a:extLst>
              <a:ext uri="{FF2B5EF4-FFF2-40B4-BE49-F238E27FC236}">
                <a16:creationId xmlns="" xmlns:a16="http://schemas.microsoft.com/office/drawing/2014/main" id="{07550716-EAA3-4C14-BEC6-FF39AF013FE7}"/>
              </a:ext>
            </a:extLst>
          </p:cNvPr>
          <p:cNvSpPr/>
          <p:nvPr/>
        </p:nvSpPr>
        <p:spPr>
          <a:xfrm>
            <a:off x="9429578" y="4384650"/>
            <a:ext cx="992806" cy="640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po 27">
            <a:extLst>
              <a:ext uri="{FF2B5EF4-FFF2-40B4-BE49-F238E27FC236}">
                <a16:creationId xmlns="" xmlns:a16="http://schemas.microsoft.com/office/drawing/2014/main" id="{745C03ED-1143-4411-A7D2-8DFE2587058B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29" name="Rettangolo 28">
              <a:extLst>
                <a:ext uri="{FF2B5EF4-FFF2-40B4-BE49-F238E27FC236}">
                  <a16:creationId xmlns="" xmlns:a16="http://schemas.microsoft.com/office/drawing/2014/main" id="{7939FEE0-D0D4-4097-BA07-1566A21C1051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uppo 29">
              <a:extLst>
                <a:ext uri="{FF2B5EF4-FFF2-40B4-BE49-F238E27FC236}">
                  <a16:creationId xmlns="" xmlns:a16="http://schemas.microsoft.com/office/drawing/2014/main" id="{9CB3CA5E-C44E-4879-B91F-A39952CD7CCB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31" name="Immagine 30">
                <a:extLst>
                  <a:ext uri="{FF2B5EF4-FFF2-40B4-BE49-F238E27FC236}">
                    <a16:creationId xmlns="" xmlns:a16="http://schemas.microsoft.com/office/drawing/2014/main" id="{7A015AB1-2035-474F-B3A1-BF7106727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32" name="Immagine 31">
                <a:extLst>
                  <a:ext uri="{FF2B5EF4-FFF2-40B4-BE49-F238E27FC236}">
                    <a16:creationId xmlns="" xmlns:a16="http://schemas.microsoft.com/office/drawing/2014/main" id="{D762A686-23AB-4A76-9F68-1E5AB2B82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33" name="Immagine 32">
                <a:extLst>
                  <a:ext uri="{FF2B5EF4-FFF2-40B4-BE49-F238E27FC236}">
                    <a16:creationId xmlns="" xmlns:a16="http://schemas.microsoft.com/office/drawing/2014/main" id="{730AFB77-2CA7-4D11-A416-BB241E0AF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21" name="Rettangolo 20">
            <a:extLst>
              <a:ext uri="{FF2B5EF4-FFF2-40B4-BE49-F238E27FC236}">
                <a16:creationId xmlns="" xmlns:a16="http://schemas.microsoft.com/office/drawing/2014/main" id="{12A87A7C-3D70-4B70-AAED-5556150A37E4}"/>
              </a:ext>
            </a:extLst>
          </p:cNvPr>
          <p:cNvSpPr/>
          <p:nvPr/>
        </p:nvSpPr>
        <p:spPr>
          <a:xfrm>
            <a:off x="4760895" y="116387"/>
            <a:ext cx="287008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band centers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="" xmlns:a16="http://schemas.microsoft.com/office/drawing/2014/main" id="{861EB9DE-5854-482E-8535-802CE68F8F11}"/>
              </a:ext>
            </a:extLst>
          </p:cNvPr>
          <p:cNvSpPr/>
          <p:nvPr/>
        </p:nvSpPr>
        <p:spPr>
          <a:xfrm>
            <a:off x="6602838" y="4348240"/>
            <a:ext cx="1056258" cy="643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ella 15">
                <a:extLst>
                  <a:ext uri="{FF2B5EF4-FFF2-40B4-BE49-F238E27FC236}">
                    <a16:creationId xmlns="" xmlns:a16="http://schemas.microsoft.com/office/drawing/2014/main" id="{2FF46454-99B2-4EE8-B6A8-6E787427EC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3254641"/>
                  </p:ext>
                </p:extLst>
              </p:nvPr>
            </p:nvGraphicFramePr>
            <p:xfrm>
              <a:off x="0" y="774459"/>
              <a:ext cx="12187712" cy="4311396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234640">
                      <a:extLst>
                        <a:ext uri="{9D8B030D-6E8A-4147-A177-3AD203B41FA5}">
                          <a16:colId xmlns="" xmlns:a16="http://schemas.microsoft.com/office/drawing/2014/main" val="2379371918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="" xmlns:a16="http://schemas.microsoft.com/office/drawing/2014/main" val="2564739905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="" xmlns:a16="http://schemas.microsoft.com/office/drawing/2014/main" val="2511395944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="" xmlns:a16="http://schemas.microsoft.com/office/drawing/2014/main" val="2347855405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="" xmlns:a16="http://schemas.microsoft.com/office/drawing/2014/main" val="1123607857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="" xmlns:a16="http://schemas.microsoft.com/office/drawing/2014/main" val="1739407093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="" xmlns:a16="http://schemas.microsoft.com/office/drawing/2014/main" val="1706013173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="" xmlns:a16="http://schemas.microsoft.com/office/drawing/2014/main" val="1431121282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="" xmlns:a16="http://schemas.microsoft.com/office/drawing/2014/main" val="1096403682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="" xmlns:a16="http://schemas.microsoft.com/office/drawing/2014/main" val="1684603709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="" xmlns:a16="http://schemas.microsoft.com/office/drawing/2014/main" val="1867416163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="" xmlns:a16="http://schemas.microsoft.com/office/drawing/2014/main" val="2341813175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="" xmlns:a16="http://schemas.microsoft.com/office/drawing/2014/main" val="1591982536"/>
                        </a:ext>
                      </a:extLst>
                    </a:gridCol>
                  </a:tblGrid>
                  <a:tr h="6872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              </a:t>
                          </a:r>
                          <a:endParaRPr lang="en-GB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~3.1</m:t>
                                  </m:r>
                                  <m:r>
                                    <a:rPr lang="it-IT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it-IT" sz="24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400" i="1" smtClean="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~3.4</m:t>
                                  </m:r>
                                  <m:r>
                                    <a:rPr lang="it-IT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it-IT" sz="24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oMath>
                          </a14:m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~4.0</m:t>
                                  </m:r>
                                  <m:r>
                                    <a:rPr lang="it-IT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it-IT" sz="24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oMath>
                          </a14:m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84762442"/>
                      </a:ext>
                    </a:extLst>
                  </a:tr>
                  <a:tr h="2998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Dark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Interm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Bright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Occator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Dark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Interm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Bright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Occator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Dark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Interm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Bright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Occator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586408378"/>
                      </a:ext>
                    </a:extLst>
                  </a:tr>
                  <a:tr h="1041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 err="1">
                              <a:effectLst/>
                            </a:rPr>
                            <a:t>Survey</a:t>
                          </a:r>
                          <a:r>
                            <a:rPr lang="it-IT" sz="20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0,003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0,013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0,024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0,015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174464630"/>
                      </a:ext>
                    </a:extLst>
                  </a:tr>
                  <a:tr h="1041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HAMO</a:t>
                          </a: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 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</a:rPr>
                            <a:t>0,006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0,003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</a:rPr>
                            <a:t>0,033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0,021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0,003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0,015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</a:rPr>
                            <a:t>0,016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0,02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341627695"/>
                      </a:ext>
                    </a:extLst>
                  </a:tr>
                  <a:tr h="1041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LAMO</a:t>
                          </a: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 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0,023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0,015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0,033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0,016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0,016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929325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ella 15">
                <a:extLst>
                  <a:ext uri="{FF2B5EF4-FFF2-40B4-BE49-F238E27FC236}">
                    <a16:creationId xmlns:a16="http://schemas.microsoft.com/office/drawing/2014/main" id="{2FF46454-99B2-4EE8-B6A8-6E787427EC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1973133"/>
                  </p:ext>
                </p:extLst>
              </p:nvPr>
            </p:nvGraphicFramePr>
            <p:xfrm>
              <a:off x="0" y="774459"/>
              <a:ext cx="12187712" cy="4286695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234640">
                      <a:extLst>
                        <a:ext uri="{9D8B030D-6E8A-4147-A177-3AD203B41FA5}">
                          <a16:colId xmlns:a16="http://schemas.microsoft.com/office/drawing/2014/main" val="2379371918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:a16="http://schemas.microsoft.com/office/drawing/2014/main" val="2564739905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:a16="http://schemas.microsoft.com/office/drawing/2014/main" val="2511395944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:a16="http://schemas.microsoft.com/office/drawing/2014/main" val="2347855405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:a16="http://schemas.microsoft.com/office/drawing/2014/main" val="1123607857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:a16="http://schemas.microsoft.com/office/drawing/2014/main" val="1739407093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:a16="http://schemas.microsoft.com/office/drawing/2014/main" val="1706013173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:a16="http://schemas.microsoft.com/office/drawing/2014/main" val="1431121282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:a16="http://schemas.microsoft.com/office/drawing/2014/main" val="1096403682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:a16="http://schemas.microsoft.com/office/drawing/2014/main" val="1684603709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:a16="http://schemas.microsoft.com/office/drawing/2014/main" val="1867416163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:a16="http://schemas.microsoft.com/office/drawing/2014/main" val="2341813175"/>
                        </a:ext>
                      </a:extLst>
                    </a:gridCol>
                    <a:gridCol w="912756">
                      <a:extLst>
                        <a:ext uri="{9D8B030D-6E8A-4147-A177-3AD203B41FA5}">
                          <a16:colId xmlns:a16="http://schemas.microsoft.com/office/drawing/2014/main" val="1591982536"/>
                        </a:ext>
                      </a:extLst>
                    </a:gridCol>
                  </a:tblGrid>
                  <a:tr h="81654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              </a:t>
                          </a:r>
                          <a:endParaRPr lang="en-GB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4224" t="-746" r="-200668" b="-4268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34224" t="-746" r="-100668" b="-4268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34224" t="-746" r="-668" b="-4268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762442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Dark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Interm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Bright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Occator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Dark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Interm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Bright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Occator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Dark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Interm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Bright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Occator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86408378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 err="1">
                              <a:effectLst/>
                            </a:rPr>
                            <a:t>Survey</a:t>
                          </a:r>
                          <a:r>
                            <a:rPr lang="it-IT" sz="20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0,003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0,013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0,009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0,024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0,015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446463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HAMO</a:t>
                          </a: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 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</a:rPr>
                            <a:t>0,006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0,003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</a:rPr>
                            <a:t>0,033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0,021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0,003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0,015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</a:rPr>
                            <a:t>0,016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0,02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41627695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LAMO</a:t>
                          </a:r>
                          <a:endParaRPr lang="en-GB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000" dirty="0">
                              <a:effectLst/>
                            </a:rPr>
                            <a:t> 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0,004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0,023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0,015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0,033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0,016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0,014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0,016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29325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Ovale 17">
            <a:extLst>
              <a:ext uri="{FF2B5EF4-FFF2-40B4-BE49-F238E27FC236}">
                <a16:creationId xmlns="" xmlns:a16="http://schemas.microsoft.com/office/drawing/2014/main" id="{090EA942-74EE-4E7C-8E72-919A1F53CCD0}"/>
              </a:ext>
            </a:extLst>
          </p:cNvPr>
          <p:cNvSpPr/>
          <p:nvPr/>
        </p:nvSpPr>
        <p:spPr>
          <a:xfrm>
            <a:off x="1111186" y="3119200"/>
            <a:ext cx="1099354" cy="693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e 18">
            <a:extLst>
              <a:ext uri="{FF2B5EF4-FFF2-40B4-BE49-F238E27FC236}">
                <a16:creationId xmlns="" xmlns:a16="http://schemas.microsoft.com/office/drawing/2014/main" id="{C74F85A9-B69F-4A2F-AC1C-CCCB2C4F6EB9}"/>
              </a:ext>
            </a:extLst>
          </p:cNvPr>
          <p:cNvSpPr/>
          <p:nvPr/>
        </p:nvSpPr>
        <p:spPr>
          <a:xfrm>
            <a:off x="4841614" y="3187083"/>
            <a:ext cx="1008770" cy="626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e 19">
            <a:extLst>
              <a:ext uri="{FF2B5EF4-FFF2-40B4-BE49-F238E27FC236}">
                <a16:creationId xmlns="" xmlns:a16="http://schemas.microsoft.com/office/drawing/2014/main" id="{8F5D0758-7D85-441D-8151-889930A13446}"/>
              </a:ext>
            </a:extLst>
          </p:cNvPr>
          <p:cNvSpPr/>
          <p:nvPr/>
        </p:nvSpPr>
        <p:spPr>
          <a:xfrm>
            <a:off x="8539900" y="4261282"/>
            <a:ext cx="879307" cy="589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po 27">
            <a:extLst>
              <a:ext uri="{FF2B5EF4-FFF2-40B4-BE49-F238E27FC236}">
                <a16:creationId xmlns="" xmlns:a16="http://schemas.microsoft.com/office/drawing/2014/main" id="{745C03ED-1143-4411-A7D2-8DFE2587058B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29" name="Rettangolo 28">
              <a:extLst>
                <a:ext uri="{FF2B5EF4-FFF2-40B4-BE49-F238E27FC236}">
                  <a16:creationId xmlns="" xmlns:a16="http://schemas.microsoft.com/office/drawing/2014/main" id="{7939FEE0-D0D4-4097-BA07-1566A21C1051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uppo 29">
              <a:extLst>
                <a:ext uri="{FF2B5EF4-FFF2-40B4-BE49-F238E27FC236}">
                  <a16:creationId xmlns="" xmlns:a16="http://schemas.microsoft.com/office/drawing/2014/main" id="{9CB3CA5E-C44E-4879-B91F-A39952CD7CCB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31" name="Immagine 30">
                <a:extLst>
                  <a:ext uri="{FF2B5EF4-FFF2-40B4-BE49-F238E27FC236}">
                    <a16:creationId xmlns="" xmlns:a16="http://schemas.microsoft.com/office/drawing/2014/main" id="{7A015AB1-2035-474F-B3A1-BF7106727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32" name="Immagine 31">
                <a:extLst>
                  <a:ext uri="{FF2B5EF4-FFF2-40B4-BE49-F238E27FC236}">
                    <a16:creationId xmlns="" xmlns:a16="http://schemas.microsoft.com/office/drawing/2014/main" id="{D762A686-23AB-4A76-9F68-1E5AB2B82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33" name="Immagine 32">
                <a:extLst>
                  <a:ext uri="{FF2B5EF4-FFF2-40B4-BE49-F238E27FC236}">
                    <a16:creationId xmlns="" xmlns:a16="http://schemas.microsoft.com/office/drawing/2014/main" id="{730AFB77-2CA7-4D11-A416-BB241E0AF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21" name="Rettangolo 20">
            <a:extLst>
              <a:ext uri="{FF2B5EF4-FFF2-40B4-BE49-F238E27FC236}">
                <a16:creationId xmlns="" xmlns:a16="http://schemas.microsoft.com/office/drawing/2014/main" id="{8C7FB41B-2B21-4A4A-A06D-C665BBA6541A}"/>
              </a:ext>
            </a:extLst>
          </p:cNvPr>
          <p:cNvSpPr/>
          <p:nvPr/>
        </p:nvSpPr>
        <p:spPr>
          <a:xfrm>
            <a:off x="4903758" y="0"/>
            <a:ext cx="281288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band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AA038B7D-5280-4ACF-9093-16C9B0940283}"/>
              </a:ext>
            </a:extLst>
          </p:cNvPr>
          <p:cNvSpPr txBox="1"/>
          <p:nvPr/>
        </p:nvSpPr>
        <p:spPr>
          <a:xfrm>
            <a:off x="0" y="0"/>
            <a:ext cx="1218770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it-IT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it-IT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continuum </a:t>
            </a:r>
            <a:r>
              <a:rPr lang="it-IT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removal</a:t>
            </a:r>
            <a:endParaRPr lang="it-IT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linear continuum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suitable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continuum of 3.1, 3.4 and 4.0 µm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Ceres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uncertainties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spacecraft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phases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band center are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Ceres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depths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affected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dark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S/N.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Occator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uncertainties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band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depths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it-IT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it-I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S/N.</a:t>
            </a:r>
            <a:endParaRPr lang="it-IT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93C17132-3299-41E8-ADF7-4DFCC8C34EF6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20" name="Rettangolo 19">
              <a:extLst>
                <a:ext uri="{FF2B5EF4-FFF2-40B4-BE49-F238E27FC236}">
                  <a16:creationId xmlns="" xmlns:a16="http://schemas.microsoft.com/office/drawing/2014/main" id="{121CFC53-A5A3-4881-B71B-48A0F6F13DD4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uppo 20">
              <a:extLst>
                <a:ext uri="{FF2B5EF4-FFF2-40B4-BE49-F238E27FC236}">
                  <a16:creationId xmlns="" xmlns:a16="http://schemas.microsoft.com/office/drawing/2014/main" id="{D79F2892-A48F-4DCF-9131-59A3E173A96D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22" name="Immagine 21">
                <a:extLst>
                  <a:ext uri="{FF2B5EF4-FFF2-40B4-BE49-F238E27FC236}">
                    <a16:creationId xmlns="" xmlns:a16="http://schemas.microsoft.com/office/drawing/2014/main" id="{64A1443E-EB7B-4521-AA26-94A00B3FB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24" name="Immagine 23">
                <a:extLst>
                  <a:ext uri="{FF2B5EF4-FFF2-40B4-BE49-F238E27FC236}">
                    <a16:creationId xmlns="" xmlns:a16="http://schemas.microsoft.com/office/drawing/2014/main" id="{0D2740A8-B88D-41B6-B9EB-0D1DEC9AA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25" name="Immagine 24">
                <a:extLst>
                  <a:ext uri="{FF2B5EF4-FFF2-40B4-BE49-F238E27FC236}">
                    <a16:creationId xmlns="" xmlns:a16="http://schemas.microsoft.com/office/drawing/2014/main" id="{12BD104C-6826-4F61-B97C-50922F627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27408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="" xmlns:a16="http://schemas.microsoft.com/office/drawing/2014/main" id="{044F5C3B-AD1A-4119-81F1-C712000AC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786620"/>
              </p:ext>
            </p:extLst>
          </p:nvPr>
        </p:nvGraphicFramePr>
        <p:xfrm>
          <a:off x="2059620" y="1582372"/>
          <a:ext cx="8664605" cy="4230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487">
                  <a:extLst>
                    <a:ext uri="{9D8B030D-6E8A-4147-A177-3AD203B41FA5}">
                      <a16:colId xmlns="" xmlns:a16="http://schemas.microsoft.com/office/drawing/2014/main" val="1294081726"/>
                    </a:ext>
                  </a:extLst>
                </a:gridCol>
                <a:gridCol w="1914954">
                  <a:extLst>
                    <a:ext uri="{9D8B030D-6E8A-4147-A177-3AD203B41FA5}">
                      <a16:colId xmlns="" xmlns:a16="http://schemas.microsoft.com/office/drawing/2014/main" val="2408175726"/>
                    </a:ext>
                  </a:extLst>
                </a:gridCol>
                <a:gridCol w="2043271">
                  <a:extLst>
                    <a:ext uri="{9D8B030D-6E8A-4147-A177-3AD203B41FA5}">
                      <a16:colId xmlns="" xmlns:a16="http://schemas.microsoft.com/office/drawing/2014/main" val="4263677127"/>
                    </a:ext>
                  </a:extLst>
                </a:gridCol>
                <a:gridCol w="1503798">
                  <a:extLst>
                    <a:ext uri="{9D8B030D-6E8A-4147-A177-3AD203B41FA5}">
                      <a16:colId xmlns="" xmlns:a16="http://schemas.microsoft.com/office/drawing/2014/main" val="2877081813"/>
                    </a:ext>
                  </a:extLst>
                </a:gridCol>
                <a:gridCol w="1264095">
                  <a:extLst>
                    <a:ext uri="{9D8B030D-6E8A-4147-A177-3AD203B41FA5}">
                      <a16:colId xmlns="" xmlns:a16="http://schemas.microsoft.com/office/drawing/2014/main" val="2289002091"/>
                    </a:ext>
                  </a:extLst>
                </a:gridCol>
              </a:tblGrid>
              <a:tr h="705529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Mapping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it-IT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Orbit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Dawn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code</a:t>
                      </a:r>
                      <a:b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it-IT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Dates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Altitude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Resolution (m/pixel)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98299871"/>
                  </a:ext>
                </a:extLst>
              </a:tr>
              <a:tr h="881183"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RC3</a:t>
                      </a:r>
                      <a:endParaRPr lang="it-IT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April 23 –</a:t>
                      </a:r>
                      <a:b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it-IT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13,600</a:t>
                      </a: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1,300</a:t>
                      </a:r>
                    </a:p>
                  </a:txBody>
                  <a:tcPr marL="79679" marR="53120" marT="53120" marB="53120" anchor="ctr"/>
                </a:tc>
                <a:extLst>
                  <a:ext uri="{0D108BD9-81ED-4DB2-BD59-A6C34878D82A}">
                    <a16:rowId xmlns="" xmlns:a16="http://schemas.microsoft.com/office/drawing/2014/main" val="203299568"/>
                  </a:ext>
                </a:extLst>
              </a:tr>
              <a:tr h="881183"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Survey</a:t>
                      </a:r>
                      <a:endParaRPr lang="it-IT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June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6-30</a:t>
                      </a: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4,400</a:t>
                      </a: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79679" marR="53120" marT="53120" marB="53120" anchor="ctr"/>
                </a:tc>
                <a:extLst>
                  <a:ext uri="{0D108BD9-81ED-4DB2-BD59-A6C34878D82A}">
                    <a16:rowId xmlns="" xmlns:a16="http://schemas.microsoft.com/office/drawing/2014/main" val="2057893591"/>
                  </a:ext>
                </a:extLst>
              </a:tr>
              <a:tr h="881183"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</a:t>
                      </a: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HAMO</a:t>
                      </a:r>
                      <a:endParaRPr lang="it-IT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17 –</a:t>
                      </a:r>
                      <a:b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it-IT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Oct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</a:t>
                      </a: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1,470</a:t>
                      </a: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</a:p>
                  </a:txBody>
                  <a:tcPr marL="79679" marR="53120" marT="53120" marB="53120" anchor="ctr"/>
                </a:tc>
                <a:extLst>
                  <a:ext uri="{0D108BD9-81ED-4DB2-BD59-A6C34878D82A}">
                    <a16:rowId xmlns="" xmlns:a16="http://schemas.microsoft.com/office/drawing/2014/main" val="3418183502"/>
                  </a:ext>
                </a:extLst>
              </a:tr>
              <a:tr h="881183"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</a:t>
                      </a: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LAMO</a:t>
                      </a:r>
                      <a:endParaRPr lang="it-IT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 16 –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 of mission</a:t>
                      </a: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</a:t>
                      </a:r>
                    </a:p>
                  </a:txBody>
                  <a:tcPr marL="79679" marR="53120" marT="53120" marB="531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79679" marR="53120" marT="53120" marB="53120" anchor="ctr"/>
                </a:tc>
                <a:extLst>
                  <a:ext uri="{0D108BD9-81ED-4DB2-BD59-A6C34878D82A}">
                    <a16:rowId xmlns="" xmlns:a16="http://schemas.microsoft.com/office/drawing/2014/main" val="324352354"/>
                  </a:ext>
                </a:extLst>
              </a:tr>
            </a:tbl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80150C31-22C7-4F1C-8478-7DB6231B2F9A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424F71A5-0C0B-4B16-99FB-38CBD1DF92F2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uppo 12">
              <a:extLst>
                <a:ext uri="{FF2B5EF4-FFF2-40B4-BE49-F238E27FC236}">
                  <a16:creationId xmlns="" xmlns:a16="http://schemas.microsoft.com/office/drawing/2014/main" id="{91C11EB0-72BD-4E11-A21D-0688A3FEA86B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16" name="Immagine 15">
                <a:extLst>
                  <a:ext uri="{FF2B5EF4-FFF2-40B4-BE49-F238E27FC236}">
                    <a16:creationId xmlns="" xmlns:a16="http://schemas.microsoft.com/office/drawing/2014/main" id="{255F4153-AD34-4AC2-9976-B0F3CA7B22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17" name="Immagine 16">
                <a:extLst>
                  <a:ext uri="{FF2B5EF4-FFF2-40B4-BE49-F238E27FC236}">
                    <a16:creationId xmlns="" xmlns:a16="http://schemas.microsoft.com/office/drawing/2014/main" id="{E9959A56-CDC2-4B61-9832-FC7449133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18" name="Immagine 17">
                <a:extLst>
                  <a:ext uri="{FF2B5EF4-FFF2-40B4-BE49-F238E27FC236}">
                    <a16:creationId xmlns="" xmlns:a16="http://schemas.microsoft.com/office/drawing/2014/main" id="{B7AFDB46-878A-4A76-B1D4-991774795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11ED76F1-6DAD-4EDB-8C64-F86D3EC4D44F}"/>
              </a:ext>
            </a:extLst>
          </p:cNvPr>
          <p:cNvSpPr txBox="1"/>
          <p:nvPr/>
        </p:nvSpPr>
        <p:spPr>
          <a:xfrm>
            <a:off x="1651247" y="71831"/>
            <a:ext cx="9170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spacecraft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dwarf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Ceres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2015,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acquiring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hyperspectral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(by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VIR) and color images (by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FC) by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performing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mapping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orbits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5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="" xmlns:a16="http://schemas.microsoft.com/office/drawing/2014/main" id="{80150C31-22C7-4F1C-8478-7DB6231B2F9A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3" name="Rettangolo 2">
              <a:extLst>
                <a:ext uri="{FF2B5EF4-FFF2-40B4-BE49-F238E27FC236}">
                  <a16:creationId xmlns="" xmlns:a16="http://schemas.microsoft.com/office/drawing/2014/main" id="{424F71A5-0C0B-4B16-99FB-38CBD1DF92F2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uppo 3">
              <a:extLst>
                <a:ext uri="{FF2B5EF4-FFF2-40B4-BE49-F238E27FC236}">
                  <a16:creationId xmlns="" xmlns:a16="http://schemas.microsoft.com/office/drawing/2014/main" id="{91C11EB0-72BD-4E11-A21D-0688A3FEA86B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5" name="Immagine 4">
                <a:extLst>
                  <a:ext uri="{FF2B5EF4-FFF2-40B4-BE49-F238E27FC236}">
                    <a16:creationId xmlns="" xmlns:a16="http://schemas.microsoft.com/office/drawing/2014/main" id="{255F4153-AD34-4AC2-9976-B0F3CA7B22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6" name="Immagine 5">
                <a:extLst>
                  <a:ext uri="{FF2B5EF4-FFF2-40B4-BE49-F238E27FC236}">
                    <a16:creationId xmlns="" xmlns:a16="http://schemas.microsoft.com/office/drawing/2014/main" id="{E9959A56-CDC2-4B61-9832-FC7449133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7" name="Immagine 6">
                <a:extLst>
                  <a:ext uri="{FF2B5EF4-FFF2-40B4-BE49-F238E27FC236}">
                    <a16:creationId xmlns="" xmlns:a16="http://schemas.microsoft.com/office/drawing/2014/main" id="{B7AFDB46-878A-4A76-B1D4-991774795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32" y="921204"/>
            <a:ext cx="4510155" cy="404368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33345" y="601054"/>
            <a:ext cx="6076905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Visible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and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Infrared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Spectrometer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(VIR)</a:t>
            </a:r>
          </a:p>
          <a:p>
            <a:pPr algn="ctr"/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acquires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images and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reflectance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spectra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in the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visible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and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near-infrared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range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0.25-5.1 µm</a:t>
            </a:r>
          </a:p>
          <a:p>
            <a:pPr algn="ctr"/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channel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0.25-1.05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µm</a:t>
            </a:r>
          </a:p>
          <a:p>
            <a:pPr algn="ct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channel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1.05-5.1 µm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/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Spectral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sampling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VIR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VIS=1.8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nm/band</a:t>
            </a:r>
          </a:p>
          <a:p>
            <a:pPr algn="ctr"/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Spectral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sampling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VIR IR =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9.8 nm/band</a:t>
            </a:r>
          </a:p>
          <a:p>
            <a:pPr algn="ctr"/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Developed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by the National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Institute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of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Astrophysics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(INAF)</a:t>
            </a:r>
          </a:p>
        </p:txBody>
      </p:sp>
    </p:spTree>
    <p:extLst>
      <p:ext uri="{BB962C8B-B14F-4D97-AF65-F5344CB8AC3E}">
        <p14:creationId xmlns:p14="http://schemas.microsoft.com/office/powerpoint/2010/main" val="36281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AE132856-5771-4367-9D13-C2070CF85DE9}"/>
              </a:ext>
            </a:extLst>
          </p:cNvPr>
          <p:cNvGrpSpPr/>
          <p:nvPr/>
        </p:nvGrpSpPr>
        <p:grpSpPr>
          <a:xfrm>
            <a:off x="2175042" y="96254"/>
            <a:ext cx="5329382" cy="6079600"/>
            <a:chOff x="603899" y="60035"/>
            <a:chExt cx="5329382" cy="6079600"/>
          </a:xfrm>
        </p:grpSpPr>
        <p:pic>
          <p:nvPicPr>
            <p:cNvPr id="37" name="Immagine 36" descr="Immagine che contiene esterni&#10;&#10;Descrizione generata con affidabilità elevata">
              <a:extLst>
                <a:ext uri="{FF2B5EF4-FFF2-40B4-BE49-F238E27FC236}">
                  <a16:creationId xmlns="" xmlns:a16="http://schemas.microsoft.com/office/drawing/2014/main" id="{63586C78-1AE3-4043-B8C5-E5D4E27C4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99" y="3424903"/>
              <a:ext cx="5329382" cy="2714732"/>
            </a:xfrm>
            <a:prstGeom prst="rect">
              <a:avLst/>
            </a:prstGeom>
          </p:spPr>
        </p:pic>
        <p:pic>
          <p:nvPicPr>
            <p:cNvPr id="41" name="Immagine 40">
              <a:extLst>
                <a:ext uri="{FF2B5EF4-FFF2-40B4-BE49-F238E27FC236}">
                  <a16:creationId xmlns="" xmlns:a16="http://schemas.microsoft.com/office/drawing/2014/main" id="{1C6DCA8F-A502-4B91-AA59-40BBC9DAC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255" y="60035"/>
              <a:ext cx="3297381" cy="3297381"/>
            </a:xfrm>
            <a:prstGeom prst="rect">
              <a:avLst/>
            </a:prstGeom>
          </p:spPr>
        </p:pic>
        <p:sp>
          <p:nvSpPr>
            <p:cNvPr id="44" name="Rettangolo 43">
              <a:extLst>
                <a:ext uri="{FF2B5EF4-FFF2-40B4-BE49-F238E27FC236}">
                  <a16:creationId xmlns="" xmlns:a16="http://schemas.microsoft.com/office/drawing/2014/main" id="{A2B74DA3-4099-4673-BBE4-B3E1B219D5D3}"/>
                </a:ext>
              </a:extLst>
            </p:cNvPr>
            <p:cNvSpPr/>
            <p:nvPr/>
          </p:nvSpPr>
          <p:spPr>
            <a:xfrm>
              <a:off x="3001818" y="1385455"/>
              <a:ext cx="868218" cy="6188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Connettore diritto 45">
              <a:extLst>
                <a:ext uri="{FF2B5EF4-FFF2-40B4-BE49-F238E27FC236}">
                  <a16:creationId xmlns="" xmlns:a16="http://schemas.microsoft.com/office/drawing/2014/main" id="{5456E58C-1DCB-41FF-84F2-379A2EA7F7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899" y="1385455"/>
              <a:ext cx="2397919" cy="20838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diritto 47">
              <a:extLst>
                <a:ext uri="{FF2B5EF4-FFF2-40B4-BE49-F238E27FC236}">
                  <a16:creationId xmlns="" xmlns:a16="http://schemas.microsoft.com/office/drawing/2014/main" id="{ED2B7884-45BA-4219-AD7E-7ECD6AAF8703}"/>
                </a:ext>
              </a:extLst>
            </p:cNvPr>
            <p:cNvCxnSpPr>
              <a:cxnSpLocks/>
            </p:cNvCxnSpPr>
            <p:nvPr/>
          </p:nvCxnSpPr>
          <p:spPr>
            <a:xfrm>
              <a:off x="3870036" y="1385455"/>
              <a:ext cx="2063245" cy="20838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sellaDiTesto 52">
              <a:extLst>
                <a:ext uri="{FF2B5EF4-FFF2-40B4-BE49-F238E27FC236}">
                  <a16:creationId xmlns="" xmlns:a16="http://schemas.microsoft.com/office/drawing/2014/main" id="{6C34880A-0AE4-4452-BA54-6343C32817ED}"/>
                </a:ext>
              </a:extLst>
            </p:cNvPr>
            <p:cNvSpPr txBox="1"/>
            <p:nvPr/>
          </p:nvSpPr>
          <p:spPr>
            <a:xfrm>
              <a:off x="857614" y="3554574"/>
              <a:ext cx="18904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i="1" dirty="0" err="1">
                  <a:solidFill>
                    <a:schemeClr val="bg1"/>
                  </a:solidFill>
                </a:rPr>
                <a:t>Cerealia</a:t>
              </a:r>
              <a:r>
                <a:rPr lang="it-IT" sz="1600" i="1" dirty="0">
                  <a:solidFill>
                    <a:schemeClr val="bg1"/>
                  </a:solidFill>
                </a:rPr>
                <a:t> and </a:t>
              </a:r>
              <a:r>
                <a:rPr lang="it-IT" sz="1600" i="1" dirty="0" err="1">
                  <a:solidFill>
                    <a:schemeClr val="bg1"/>
                  </a:solidFill>
                </a:rPr>
                <a:t>Vinalia</a:t>
              </a:r>
              <a:r>
                <a:rPr lang="it-IT" sz="1600" i="1" dirty="0">
                  <a:solidFill>
                    <a:schemeClr val="bg1"/>
                  </a:solidFill>
                </a:rPr>
                <a:t> </a:t>
              </a:r>
              <a:r>
                <a:rPr lang="it-IT" sz="1600" i="1" dirty="0" err="1">
                  <a:solidFill>
                    <a:schemeClr val="bg1"/>
                  </a:solidFill>
                </a:rPr>
                <a:t>Faculae</a:t>
              </a:r>
              <a:endParaRPr lang="en-GB" sz="16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3" name="Immagine 42" descr="Immagine che contiene terra, esterni, natura&#10;&#10;Descrizione generata con affidabilità molto elevata">
            <a:extLst>
              <a:ext uri="{FF2B5EF4-FFF2-40B4-BE49-F238E27FC236}">
                <a16:creationId xmlns="" xmlns:a16="http://schemas.microsoft.com/office/drawing/2014/main" id="{BC979F6F-9CF2-4D65-8902-A6D88BE67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41" y="167397"/>
            <a:ext cx="4516582" cy="5560186"/>
          </a:xfrm>
          <a:prstGeom prst="rect">
            <a:avLst/>
          </a:prstGeom>
        </p:spPr>
      </p:pic>
      <p:sp>
        <p:nvSpPr>
          <p:cNvPr id="52" name="CasellaDiTesto 51">
            <a:extLst>
              <a:ext uri="{FF2B5EF4-FFF2-40B4-BE49-F238E27FC236}">
                <a16:creationId xmlns="" xmlns:a16="http://schemas.microsoft.com/office/drawing/2014/main" id="{34B927FB-114B-4A25-A10D-CB5EBB0A3A64}"/>
              </a:ext>
            </a:extLst>
          </p:cNvPr>
          <p:cNvSpPr txBox="1"/>
          <p:nvPr/>
        </p:nvSpPr>
        <p:spPr>
          <a:xfrm>
            <a:off x="3208482" y="203537"/>
            <a:ext cx="1890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Occator</a:t>
            </a:r>
            <a:r>
              <a:rPr lang="it-IT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crater</a:t>
            </a:r>
            <a:endParaRPr lang="en-GB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="" xmlns:a16="http://schemas.microsoft.com/office/drawing/2014/main" id="{9ABF0105-8452-4008-B4E9-5FF070D78431}"/>
              </a:ext>
            </a:extLst>
          </p:cNvPr>
          <p:cNvSpPr txBox="1"/>
          <p:nvPr/>
        </p:nvSpPr>
        <p:spPr>
          <a:xfrm>
            <a:off x="7736165" y="342036"/>
            <a:ext cx="1890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Ernutet</a:t>
            </a:r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crater</a:t>
            </a:r>
            <a:endParaRPr lang="en-GB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="" xmlns:a16="http://schemas.microsoft.com/office/drawing/2014/main" id="{FBEBDC61-1907-486A-A525-F08C49D14DBA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25" name="Rettangolo 24">
              <a:extLst>
                <a:ext uri="{FF2B5EF4-FFF2-40B4-BE49-F238E27FC236}">
                  <a16:creationId xmlns="" xmlns:a16="http://schemas.microsoft.com/office/drawing/2014/main" id="{FB52A9DD-7CDA-4B04-BA1D-CB9C091D284F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uppo 25">
              <a:extLst>
                <a:ext uri="{FF2B5EF4-FFF2-40B4-BE49-F238E27FC236}">
                  <a16:creationId xmlns="" xmlns:a16="http://schemas.microsoft.com/office/drawing/2014/main" id="{06D1DB23-CAA4-474B-9A7F-5AB7322D8012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27" name="Immagine 26">
                <a:extLst>
                  <a:ext uri="{FF2B5EF4-FFF2-40B4-BE49-F238E27FC236}">
                    <a16:creationId xmlns="" xmlns:a16="http://schemas.microsoft.com/office/drawing/2014/main" id="{2AF909C7-986B-4675-858D-5D0E11190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28" name="Immagine 27">
                <a:extLst>
                  <a:ext uri="{FF2B5EF4-FFF2-40B4-BE49-F238E27FC236}">
                    <a16:creationId xmlns="" xmlns:a16="http://schemas.microsoft.com/office/drawing/2014/main" id="{C6AEC2A5-CAD4-4EFA-B064-5AA0FFFA6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29" name="Immagine 28">
                <a:extLst>
                  <a:ext uri="{FF2B5EF4-FFF2-40B4-BE49-F238E27FC236}">
                    <a16:creationId xmlns="" xmlns:a16="http://schemas.microsoft.com/office/drawing/2014/main" id="{0AB67FBD-176B-4DD9-ADAE-705F247701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AD0E6BF3-35BC-4DA6-A2A6-975C90244BE1}"/>
              </a:ext>
            </a:extLst>
          </p:cNvPr>
          <p:cNvSpPr txBox="1"/>
          <p:nvPr/>
        </p:nvSpPr>
        <p:spPr>
          <a:xfrm>
            <a:off x="5238206" y="4920854"/>
            <a:ext cx="2309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Equigonal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albedo 8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brighter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Ceres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(Palomba et al., 2017)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9A333DC8-7E6D-4636-B456-43A853BA4829}"/>
              </a:ext>
            </a:extLst>
          </p:cNvPr>
          <p:cNvSpPr txBox="1"/>
          <p:nvPr/>
        </p:nvSpPr>
        <p:spPr>
          <a:xfrm>
            <a:off x="9353006" y="5013186"/>
            <a:ext cx="2964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Occurrence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organics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 Sanctis et al., 2017)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9CF0C36A-E6A3-4A2F-95E2-5E86C0AECCAD}"/>
              </a:ext>
            </a:extLst>
          </p:cNvPr>
          <p:cNvSpPr txBox="1"/>
          <p:nvPr/>
        </p:nvSpPr>
        <p:spPr>
          <a:xfrm>
            <a:off x="139507" y="409294"/>
            <a:ext cx="2384052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Ceres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dark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detected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termed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7115ADF7-7053-4BBE-B93F-0AE4375F0001}"/>
              </a:ext>
            </a:extLst>
          </p:cNvPr>
          <p:cNvSpPr txBox="1"/>
          <p:nvPr/>
        </p:nvSpPr>
        <p:spPr>
          <a:xfrm>
            <a:off x="93966" y="2307182"/>
            <a:ext cx="256564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Ceres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equigonal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albedo=0.033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9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6BF3FB2F-DD30-44CC-8439-64DD408BB717}"/>
              </a:ext>
            </a:extLst>
          </p:cNvPr>
          <p:cNvSpPr txBox="1"/>
          <p:nvPr/>
        </p:nvSpPr>
        <p:spPr>
          <a:xfrm>
            <a:off x="10171484" y="5758579"/>
            <a:ext cx="2503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De Sanctis et al., 2017</a:t>
            </a:r>
            <a:endParaRPr lang="en-GB" sz="1100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A824514A-3429-40D6-B262-1EB9FD352055}"/>
              </a:ext>
            </a:extLst>
          </p:cNvPr>
          <p:cNvSpPr txBox="1"/>
          <p:nvPr/>
        </p:nvSpPr>
        <p:spPr>
          <a:xfrm>
            <a:off x="1340528" y="50183"/>
            <a:ext cx="9838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albedo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connected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a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heterogeneous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mineralogy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Ceres</a:t>
            </a:r>
            <a:endParaRPr lang="en-GB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="" xmlns:a16="http://schemas.microsoft.com/office/drawing/2014/main" id="{7715C7F9-7B0D-4937-8605-14BF2F944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119408"/>
              </p:ext>
            </p:extLst>
          </p:nvPr>
        </p:nvGraphicFramePr>
        <p:xfrm>
          <a:off x="-14338" y="643077"/>
          <a:ext cx="5957709" cy="4419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85903">
                  <a:extLst>
                    <a:ext uri="{9D8B030D-6E8A-4147-A177-3AD203B41FA5}">
                      <a16:colId xmlns="" xmlns:a16="http://schemas.microsoft.com/office/drawing/2014/main" val="2181748300"/>
                    </a:ext>
                  </a:extLst>
                </a:gridCol>
                <a:gridCol w="1985903">
                  <a:extLst>
                    <a:ext uri="{9D8B030D-6E8A-4147-A177-3AD203B41FA5}">
                      <a16:colId xmlns="" xmlns:a16="http://schemas.microsoft.com/office/drawing/2014/main" val="1821323597"/>
                    </a:ext>
                  </a:extLst>
                </a:gridCol>
                <a:gridCol w="1985903">
                  <a:extLst>
                    <a:ext uri="{9D8B030D-6E8A-4147-A177-3AD203B41FA5}">
                      <a16:colId xmlns="" xmlns:a16="http://schemas.microsoft.com/office/drawing/2014/main" val="3201704114"/>
                    </a:ext>
                  </a:extLst>
                </a:gridCol>
              </a:tblGrid>
              <a:tr h="33690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>
                          <a:effectLst/>
                        </a:rPr>
                        <a:t>Mean</a:t>
                      </a:r>
                      <a:r>
                        <a:rPr lang="it-IT" sz="2000" dirty="0">
                          <a:effectLst/>
                        </a:rPr>
                        <a:t> Ceres</a:t>
                      </a:r>
                      <a:endParaRPr lang="en-GB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strike="noStrike" dirty="0" err="1">
                          <a:solidFill>
                            <a:schemeClr val="tx2"/>
                          </a:solidFill>
                          <a:effectLst/>
                        </a:rPr>
                        <a:t>Ernutet</a:t>
                      </a:r>
                      <a:endParaRPr lang="en-GB" sz="2000" strike="noStrik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>
                          <a:solidFill>
                            <a:srgbClr val="FF0000"/>
                          </a:solidFill>
                          <a:effectLst/>
                        </a:rPr>
                        <a:t>Occator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3366346"/>
                  </a:ext>
                </a:extLst>
              </a:tr>
              <a:tr h="33690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effectLst/>
                        </a:rPr>
                        <a:t>2.72 µm </a:t>
                      </a:r>
                    </a:p>
                    <a:p>
                      <a:pPr algn="ctr"/>
                      <a:r>
                        <a:rPr lang="it-IT" sz="2000" dirty="0">
                          <a:effectLst/>
                        </a:rPr>
                        <a:t>Mg-</a:t>
                      </a:r>
                      <a:r>
                        <a:rPr lang="it-IT" sz="2000" dirty="0" err="1">
                          <a:effectLst/>
                        </a:rPr>
                        <a:t>phyllosilicates</a:t>
                      </a:r>
                      <a:endParaRPr lang="en-GB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strike="noStrike" dirty="0">
                          <a:solidFill>
                            <a:schemeClr val="tx2"/>
                          </a:solidFill>
                          <a:effectLst/>
                        </a:rPr>
                        <a:t>2.72 µm </a:t>
                      </a:r>
                    </a:p>
                    <a:p>
                      <a:pPr algn="ctr"/>
                      <a:r>
                        <a:rPr lang="it-IT" sz="2000" strike="noStrike" dirty="0">
                          <a:solidFill>
                            <a:schemeClr val="tx2"/>
                          </a:solidFill>
                          <a:effectLst/>
                        </a:rPr>
                        <a:t>Mg-</a:t>
                      </a:r>
                      <a:r>
                        <a:rPr lang="it-IT" sz="2000" strike="noStrike" dirty="0" err="1">
                          <a:solidFill>
                            <a:schemeClr val="tx2"/>
                          </a:solidFill>
                          <a:effectLst/>
                        </a:rPr>
                        <a:t>phyllosilicates</a:t>
                      </a:r>
                      <a:endParaRPr lang="en-GB" sz="2000" strike="noStrik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FF0000"/>
                          </a:solidFill>
                          <a:effectLst/>
                        </a:rPr>
                        <a:t>2.76 µm </a:t>
                      </a:r>
                    </a:p>
                    <a:p>
                      <a:pPr algn="ctr"/>
                      <a:r>
                        <a:rPr lang="it-IT" sz="2000" dirty="0">
                          <a:solidFill>
                            <a:srgbClr val="FF0000"/>
                          </a:solidFill>
                          <a:effectLst/>
                        </a:rPr>
                        <a:t>Al-</a:t>
                      </a:r>
                      <a:r>
                        <a:rPr lang="it-IT" sz="2000" dirty="0" err="1">
                          <a:solidFill>
                            <a:srgbClr val="FF0000"/>
                          </a:solidFill>
                          <a:effectLst/>
                        </a:rPr>
                        <a:t>phyllosilicates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9679736"/>
                  </a:ext>
                </a:extLst>
              </a:tr>
              <a:tr h="33690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effectLst/>
                        </a:rPr>
                        <a:t>3.1 µm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NH</a:t>
                      </a:r>
                      <a:r>
                        <a:rPr lang="it-IT" sz="2000" baseline="-25000" dirty="0">
                          <a:effectLst/>
                        </a:rPr>
                        <a:t>4</a:t>
                      </a:r>
                      <a:r>
                        <a:rPr lang="it-IT" sz="2000" dirty="0">
                          <a:effectLst/>
                        </a:rPr>
                        <a:t> -</a:t>
                      </a:r>
                      <a:r>
                        <a:rPr lang="it-IT" sz="2000" dirty="0" err="1">
                          <a:effectLst/>
                        </a:rPr>
                        <a:t>phyllosilicates</a:t>
                      </a:r>
                      <a:endParaRPr lang="en-GB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strike="noStrike" dirty="0">
                          <a:solidFill>
                            <a:schemeClr val="tx2"/>
                          </a:solidFill>
                          <a:effectLst/>
                        </a:rPr>
                        <a:t>3.1 µm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trike="noStrike" dirty="0">
                          <a:solidFill>
                            <a:schemeClr val="tx2"/>
                          </a:solidFill>
                          <a:effectLst/>
                        </a:rPr>
                        <a:t>NH</a:t>
                      </a:r>
                      <a:r>
                        <a:rPr lang="it-IT" sz="2000" strike="noStrike" baseline="-25000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r>
                        <a:rPr lang="it-IT" sz="2000" strike="noStrike" dirty="0">
                          <a:solidFill>
                            <a:schemeClr val="tx2"/>
                          </a:solidFill>
                          <a:effectLst/>
                        </a:rPr>
                        <a:t> -</a:t>
                      </a:r>
                      <a:r>
                        <a:rPr lang="it-IT" sz="2000" strike="noStrike" dirty="0" err="1">
                          <a:solidFill>
                            <a:schemeClr val="tx2"/>
                          </a:solidFill>
                          <a:effectLst/>
                        </a:rPr>
                        <a:t>phyllosilicates</a:t>
                      </a:r>
                      <a:endParaRPr lang="en-GB" sz="2000" strike="noStrik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FF0000"/>
                          </a:solidFill>
                          <a:effectLst/>
                        </a:rPr>
                        <a:t>---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1099699"/>
                  </a:ext>
                </a:extLst>
              </a:tr>
              <a:tr h="33690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effectLst/>
                        </a:rPr>
                        <a:t>3.4 µm</a:t>
                      </a:r>
                    </a:p>
                    <a:p>
                      <a:pPr algn="ctr"/>
                      <a:r>
                        <a:rPr lang="it-IT" sz="2000" dirty="0">
                          <a:effectLst/>
                        </a:rPr>
                        <a:t>Mg/Ca-</a:t>
                      </a:r>
                      <a:r>
                        <a:rPr lang="it-IT" sz="2000" dirty="0" err="1">
                          <a:effectLst/>
                        </a:rPr>
                        <a:t>carbonates</a:t>
                      </a:r>
                      <a:endParaRPr lang="en-GB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strike="noStrike" dirty="0">
                          <a:solidFill>
                            <a:schemeClr val="tx2"/>
                          </a:solidFill>
                          <a:effectLst/>
                        </a:rPr>
                        <a:t>3.4 µm</a:t>
                      </a:r>
                    </a:p>
                    <a:p>
                      <a:pPr algn="ctr"/>
                      <a:r>
                        <a:rPr lang="it-IT" sz="2000" strike="noStrike" dirty="0" err="1">
                          <a:solidFill>
                            <a:schemeClr val="tx2"/>
                          </a:solidFill>
                          <a:effectLst/>
                        </a:rPr>
                        <a:t>Organics</a:t>
                      </a:r>
                      <a:endParaRPr lang="en-GB" sz="2000" strike="noStrik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FF0000"/>
                          </a:solidFill>
                          <a:effectLst/>
                        </a:rPr>
                        <a:t>3.2-3.5 µm </a:t>
                      </a:r>
                    </a:p>
                    <a:p>
                      <a:pPr algn="ctr"/>
                      <a:r>
                        <a:rPr lang="it-IT" sz="2000" dirty="0" err="1">
                          <a:solidFill>
                            <a:srgbClr val="FF0000"/>
                          </a:solidFill>
                          <a:effectLst/>
                        </a:rPr>
                        <a:t>Carbonates</a:t>
                      </a:r>
                      <a:r>
                        <a:rPr lang="it-IT" sz="2000" dirty="0">
                          <a:solidFill>
                            <a:srgbClr val="FF0000"/>
                          </a:solidFill>
                          <a:effectLst/>
                        </a:rPr>
                        <a:t> and </a:t>
                      </a:r>
                      <a:r>
                        <a:rPr lang="it-IT" sz="2000" dirty="0" err="1">
                          <a:solidFill>
                            <a:srgbClr val="FF0000"/>
                          </a:solidFill>
                          <a:effectLst/>
                        </a:rPr>
                        <a:t>other</a:t>
                      </a:r>
                      <a:r>
                        <a:rPr lang="it-IT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2000" dirty="0" err="1">
                          <a:solidFill>
                            <a:srgbClr val="FF0000"/>
                          </a:solidFill>
                          <a:effectLst/>
                        </a:rPr>
                        <a:t>phases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9538966"/>
                  </a:ext>
                </a:extLst>
              </a:tr>
              <a:tr h="33690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effectLst/>
                        </a:rPr>
                        <a:t>4.0 µm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Mg/Ca-</a:t>
                      </a:r>
                      <a:r>
                        <a:rPr lang="it-IT" sz="2000" dirty="0" err="1">
                          <a:effectLst/>
                        </a:rPr>
                        <a:t>carbonates</a:t>
                      </a:r>
                      <a:endParaRPr lang="en-GB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strike="noStrike" dirty="0">
                          <a:solidFill>
                            <a:schemeClr val="tx2"/>
                          </a:solidFill>
                          <a:effectLst/>
                        </a:rPr>
                        <a:t>4.0 µm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trike="noStrike" dirty="0">
                          <a:solidFill>
                            <a:schemeClr val="tx2"/>
                          </a:solidFill>
                          <a:effectLst/>
                        </a:rPr>
                        <a:t>Mg/Ca-</a:t>
                      </a:r>
                      <a:r>
                        <a:rPr lang="it-IT" sz="2000" strike="noStrike" dirty="0" err="1">
                          <a:solidFill>
                            <a:schemeClr val="tx2"/>
                          </a:solidFill>
                          <a:effectLst/>
                        </a:rPr>
                        <a:t>carbonates</a:t>
                      </a:r>
                      <a:endParaRPr lang="en-GB" sz="2000" strike="noStrik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FF0000"/>
                          </a:solidFill>
                          <a:effectLst/>
                        </a:rPr>
                        <a:t>4.01 µm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rgbClr val="FF0000"/>
                          </a:solidFill>
                          <a:effectLst/>
                        </a:rPr>
                        <a:t>Na-</a:t>
                      </a:r>
                      <a:r>
                        <a:rPr lang="it-IT" sz="2000" dirty="0" err="1">
                          <a:solidFill>
                            <a:srgbClr val="FF0000"/>
                          </a:solidFill>
                          <a:effectLst/>
                        </a:rPr>
                        <a:t>carbonates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0809635"/>
                  </a:ext>
                </a:extLst>
              </a:tr>
            </a:tbl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109469AC-5608-44B7-84D8-73F24CF5B186}"/>
              </a:ext>
            </a:extLst>
          </p:cNvPr>
          <p:cNvGrpSpPr/>
          <p:nvPr/>
        </p:nvGrpSpPr>
        <p:grpSpPr>
          <a:xfrm>
            <a:off x="5841507" y="645970"/>
            <a:ext cx="6191539" cy="4911829"/>
            <a:chOff x="3875623" y="551380"/>
            <a:chExt cx="6222092" cy="5077833"/>
          </a:xfrm>
        </p:grpSpPr>
        <p:grpSp>
          <p:nvGrpSpPr>
            <p:cNvPr id="6" name="Gruppo 5">
              <a:extLst>
                <a:ext uri="{FF2B5EF4-FFF2-40B4-BE49-F238E27FC236}">
                  <a16:creationId xmlns="" xmlns:a16="http://schemas.microsoft.com/office/drawing/2014/main" id="{B3DCD06E-151C-4459-AE46-52780B832215}"/>
                </a:ext>
              </a:extLst>
            </p:cNvPr>
            <p:cNvGrpSpPr/>
            <p:nvPr/>
          </p:nvGrpSpPr>
          <p:grpSpPr>
            <a:xfrm>
              <a:off x="3875623" y="551380"/>
              <a:ext cx="6222092" cy="5077833"/>
              <a:chOff x="5193437" y="549517"/>
              <a:chExt cx="6532810" cy="4789140"/>
            </a:xfrm>
          </p:grpSpPr>
          <p:grpSp>
            <p:nvGrpSpPr>
              <p:cNvPr id="45" name="Gruppo 44">
                <a:extLst>
                  <a:ext uri="{FF2B5EF4-FFF2-40B4-BE49-F238E27FC236}">
                    <a16:creationId xmlns="" xmlns:a16="http://schemas.microsoft.com/office/drawing/2014/main" id="{DD50DF13-40FE-4847-A02C-B9559FDEF806}"/>
                  </a:ext>
                </a:extLst>
              </p:cNvPr>
              <p:cNvGrpSpPr/>
              <p:nvPr/>
            </p:nvGrpSpPr>
            <p:grpSpPr>
              <a:xfrm>
                <a:off x="5193437" y="549517"/>
                <a:ext cx="6532810" cy="4789140"/>
                <a:chOff x="4767309" y="484865"/>
                <a:chExt cx="7116786" cy="5476558"/>
              </a:xfrm>
            </p:grpSpPr>
            <p:grpSp>
              <p:nvGrpSpPr>
                <p:cNvPr id="44" name="Gruppo 43">
                  <a:extLst>
                    <a:ext uri="{FF2B5EF4-FFF2-40B4-BE49-F238E27FC236}">
                      <a16:creationId xmlns="" xmlns:a16="http://schemas.microsoft.com/office/drawing/2014/main" id="{CBF33731-8244-43EB-99AB-CEABB57C5D83}"/>
                    </a:ext>
                  </a:extLst>
                </p:cNvPr>
                <p:cNvGrpSpPr/>
                <p:nvPr/>
              </p:nvGrpSpPr>
              <p:grpSpPr>
                <a:xfrm>
                  <a:off x="4767309" y="484865"/>
                  <a:ext cx="7116786" cy="5476558"/>
                  <a:chOff x="4767309" y="484865"/>
                  <a:chExt cx="7116786" cy="5476558"/>
                </a:xfrm>
              </p:grpSpPr>
              <p:grpSp>
                <p:nvGrpSpPr>
                  <p:cNvPr id="43" name="Gruppo 42">
                    <a:extLst>
                      <a:ext uri="{FF2B5EF4-FFF2-40B4-BE49-F238E27FC236}">
                        <a16:creationId xmlns="" xmlns:a16="http://schemas.microsoft.com/office/drawing/2014/main" id="{2D6AB31F-3448-4AF6-B736-951A1919E1CA}"/>
                      </a:ext>
                    </a:extLst>
                  </p:cNvPr>
                  <p:cNvGrpSpPr/>
                  <p:nvPr/>
                </p:nvGrpSpPr>
                <p:grpSpPr>
                  <a:xfrm>
                    <a:off x="4767309" y="484865"/>
                    <a:ext cx="7116786" cy="5476558"/>
                    <a:chOff x="4767309" y="484865"/>
                    <a:chExt cx="7116786" cy="5476558"/>
                  </a:xfrm>
                </p:grpSpPr>
                <p:grpSp>
                  <p:nvGrpSpPr>
                    <p:cNvPr id="31" name="Gruppo 30">
                      <a:extLst>
                        <a:ext uri="{FF2B5EF4-FFF2-40B4-BE49-F238E27FC236}">
                          <a16:creationId xmlns="" xmlns:a16="http://schemas.microsoft.com/office/drawing/2014/main" id="{583513F9-C144-4B3D-987C-190A4CFFA9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67309" y="484865"/>
                      <a:ext cx="7116786" cy="5476558"/>
                      <a:chOff x="2239792" y="829058"/>
                      <a:chExt cx="7116786" cy="5476558"/>
                    </a:xfrm>
                  </p:grpSpPr>
                  <p:pic>
                    <p:nvPicPr>
                      <p:cNvPr id="2" name="Immagine 1">
                        <a:extLst>
                          <a:ext uri="{FF2B5EF4-FFF2-40B4-BE49-F238E27FC236}">
                            <a16:creationId xmlns="" xmlns:a16="http://schemas.microsoft.com/office/drawing/2014/main" id="{BA3E433F-619D-4467-8A63-6F23860AE53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/>
                      <a:srcRect r="49903"/>
                      <a:stretch/>
                    </p:blipFill>
                    <p:spPr>
                      <a:xfrm>
                        <a:off x="2239792" y="829058"/>
                        <a:ext cx="7116786" cy="5476558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19" name="Connettore 2 18">
                        <a:extLst>
                          <a:ext uri="{FF2B5EF4-FFF2-40B4-BE49-F238E27FC236}">
                            <a16:creationId xmlns="" xmlns:a16="http://schemas.microsoft.com/office/drawing/2014/main" id="{74189E63-C500-494C-AC1A-8D0CA469B3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327228" y="1433598"/>
                        <a:ext cx="0" cy="990026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Connettore 2 20">
                        <a:extLst>
                          <a:ext uri="{FF2B5EF4-FFF2-40B4-BE49-F238E27FC236}">
                            <a16:creationId xmlns="" xmlns:a16="http://schemas.microsoft.com/office/drawing/2014/main" id="{12567487-8FB6-47C0-AEFE-68FB24F42D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942084" y="1665239"/>
                        <a:ext cx="0" cy="392998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Connettore 2 21">
                        <a:extLst>
                          <a:ext uri="{FF2B5EF4-FFF2-40B4-BE49-F238E27FC236}">
                            <a16:creationId xmlns="" xmlns:a16="http://schemas.microsoft.com/office/drawing/2014/main" id="{58C7F204-2647-4901-BB33-F09E3C7518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530662" y="1319573"/>
                        <a:ext cx="0" cy="392998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Connettore 2 22">
                        <a:extLst>
                          <a:ext uri="{FF2B5EF4-FFF2-40B4-BE49-F238E27FC236}">
                            <a16:creationId xmlns="" xmlns:a16="http://schemas.microsoft.com/office/drawing/2014/main" id="{ABF10B41-6361-4AAA-B6C5-AFAB2308F6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649453" y="1127453"/>
                        <a:ext cx="0" cy="392998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" name="CasellaDiTesto 23">
                        <a:extLst>
                          <a:ext uri="{FF2B5EF4-FFF2-40B4-BE49-F238E27FC236}">
                            <a16:creationId xmlns="" xmlns:a16="http://schemas.microsoft.com/office/drawing/2014/main" id="{A41B1C9E-8361-4967-A332-F09CCAF619D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43638" y="1127453"/>
                        <a:ext cx="73770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it-IT" sz="12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2.72 µm </a:t>
                        </a:r>
                        <a:endPara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25" name="CasellaDiTesto 24">
                        <a:extLst>
                          <a:ext uri="{FF2B5EF4-FFF2-40B4-BE49-F238E27FC236}">
                            <a16:creationId xmlns="" xmlns:a16="http://schemas.microsoft.com/office/drawing/2014/main" id="{C988B880-7AA6-4B32-B23F-F075502224F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595724" y="1446166"/>
                        <a:ext cx="62388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it-IT" sz="12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3.1 µm</a:t>
                        </a:r>
                      </a:p>
                    </p:txBody>
                  </p:sp>
                  <p:sp>
                    <p:nvSpPr>
                      <p:cNvPr id="26" name="CasellaDiTesto 25">
                        <a:extLst>
                          <a:ext uri="{FF2B5EF4-FFF2-40B4-BE49-F238E27FC236}">
                            <a16:creationId xmlns="" xmlns:a16="http://schemas.microsoft.com/office/drawing/2014/main" id="{06BB9894-CCA4-4C66-ADDF-F0965BD5EC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19613" y="1069613"/>
                        <a:ext cx="62388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it-IT" sz="12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3.4 µm</a:t>
                        </a:r>
                      </a:p>
                    </p:txBody>
                  </p:sp>
                  <p:sp>
                    <p:nvSpPr>
                      <p:cNvPr id="27" name="CasellaDiTesto 26">
                        <a:extLst>
                          <a:ext uri="{FF2B5EF4-FFF2-40B4-BE49-F238E27FC236}">
                            <a16:creationId xmlns="" xmlns:a16="http://schemas.microsoft.com/office/drawing/2014/main" id="{0FE5D914-E6D3-473E-B77C-0DC0C422C26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71832" y="921084"/>
                        <a:ext cx="62388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it-IT" sz="12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4.0 µm</a:t>
                        </a:r>
                      </a:p>
                    </p:txBody>
                  </p:sp>
                  <p:cxnSp>
                    <p:nvCxnSpPr>
                      <p:cNvPr id="29" name="Connettore 2 28">
                        <a:extLst>
                          <a:ext uri="{FF2B5EF4-FFF2-40B4-BE49-F238E27FC236}">
                            <a16:creationId xmlns="" xmlns:a16="http://schemas.microsoft.com/office/drawing/2014/main" id="{6AC7A562-960E-4E6D-9A66-FD28C4F679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664205" y="3534223"/>
                        <a:ext cx="0" cy="364767"/>
                      </a:xfrm>
                      <a:prstGeom prst="straightConnector1">
                        <a:avLst/>
                      </a:prstGeom>
                      <a:ln>
                        <a:solidFill>
                          <a:schemeClr val="accent5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4" name="Connettore 2 33">
                      <a:extLst>
                        <a:ext uri="{FF2B5EF4-FFF2-40B4-BE49-F238E27FC236}">
                          <a16:creationId xmlns="" xmlns:a16="http://schemas.microsoft.com/office/drawing/2014/main" id="{107C2A39-F50B-421F-BE76-47A1A1F7ED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854745" y="3800850"/>
                      <a:ext cx="0" cy="367862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" name="CasellaDiTesto 35">
                      <a:extLst>
                        <a:ext uri="{FF2B5EF4-FFF2-40B4-BE49-F238E27FC236}">
                          <a16:creationId xmlns="" xmlns:a16="http://schemas.microsoft.com/office/drawing/2014/main" id="{48764DD5-946C-4304-8FEF-963ACC6CF5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19046" y="4168327"/>
                      <a:ext cx="70243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2.76 µm</a:t>
                      </a:r>
                    </a:p>
                  </p:txBody>
                </p:sp>
                <p:cxnSp>
                  <p:nvCxnSpPr>
                    <p:cNvPr id="37" name="Connettore 2 36">
                      <a:extLst>
                        <a:ext uri="{FF2B5EF4-FFF2-40B4-BE49-F238E27FC236}">
                          <a16:creationId xmlns="" xmlns:a16="http://schemas.microsoft.com/office/drawing/2014/main" id="{0E379588-2255-48E7-8F28-35A1FA8317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798456" y="1711569"/>
                      <a:ext cx="0" cy="367862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" name="CasellaDiTesto 37">
                      <a:extLst>
                        <a:ext uri="{FF2B5EF4-FFF2-40B4-BE49-F238E27FC236}">
                          <a16:creationId xmlns="" xmlns:a16="http://schemas.microsoft.com/office/drawing/2014/main" id="{649649B3-BD54-47B9-A840-9B509B94A1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96784" y="2033999"/>
                      <a:ext cx="62388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2.2 µm</a:t>
                      </a:r>
                    </a:p>
                  </p:txBody>
                </p:sp>
                <p:cxnSp>
                  <p:nvCxnSpPr>
                    <p:cNvPr id="39" name="Connettore 2 38">
                      <a:extLst>
                        <a:ext uri="{FF2B5EF4-FFF2-40B4-BE49-F238E27FC236}">
                          <a16:creationId xmlns="" xmlns:a16="http://schemas.microsoft.com/office/drawing/2014/main" id="{6224E8B4-71FD-4D60-8379-DE09DA93EA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928647" y="4119610"/>
                      <a:ext cx="0" cy="367862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CasellaDiTesto 39">
                      <a:extLst>
                        <a:ext uri="{FF2B5EF4-FFF2-40B4-BE49-F238E27FC236}">
                          <a16:creationId xmlns="" xmlns:a16="http://schemas.microsoft.com/office/drawing/2014/main" id="{43B505AD-D682-4989-BE73-A0597F1F00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50459" y="4475797"/>
                      <a:ext cx="8659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3.2-3.5 µm</a:t>
                      </a:r>
                    </a:p>
                  </p:txBody>
                </p:sp>
                <p:sp>
                  <p:nvSpPr>
                    <p:cNvPr id="42" name="CasellaDiTesto 41">
                      <a:extLst>
                        <a:ext uri="{FF2B5EF4-FFF2-40B4-BE49-F238E27FC236}">
                          <a16:creationId xmlns="" xmlns:a16="http://schemas.microsoft.com/office/drawing/2014/main" id="{7D8D6B96-F3C8-4ECB-B31B-0EBF189DA7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13809" y="3554115"/>
                      <a:ext cx="70243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4.01 µm</a:t>
                      </a:r>
                    </a:p>
                  </p:txBody>
                </p:sp>
              </p:grpSp>
              <p:cxnSp>
                <p:nvCxnSpPr>
                  <p:cNvPr id="41" name="Connettore 2 40">
                    <a:extLst>
                      <a:ext uri="{FF2B5EF4-FFF2-40B4-BE49-F238E27FC236}">
                        <a16:creationId xmlns="" xmlns:a16="http://schemas.microsoft.com/office/drawing/2014/main" id="{792C9743-4B1B-4B81-A60B-4F71C3BD3A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293054" y="3984781"/>
                    <a:ext cx="0" cy="502691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CasellaDiTesto 31">
                  <a:extLst>
                    <a:ext uri="{FF2B5EF4-FFF2-40B4-BE49-F238E27FC236}">
                      <a16:creationId xmlns="" xmlns:a16="http://schemas.microsoft.com/office/drawing/2014/main" id="{2EA464D8-B63F-45DB-B6C5-C14E2C837F6C}"/>
                    </a:ext>
                  </a:extLst>
                </p:cNvPr>
                <p:cNvSpPr txBox="1"/>
                <p:nvPr/>
              </p:nvSpPr>
              <p:spPr>
                <a:xfrm>
                  <a:off x="9879778" y="3454865"/>
                  <a:ext cx="62388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1200" dirty="0">
                      <a:solidFill>
                        <a:schemeClr val="accent5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3.4 µm</a:t>
                  </a:r>
                </a:p>
              </p:txBody>
            </p:sp>
          </p:grpSp>
          <p:cxnSp>
            <p:nvCxnSpPr>
              <p:cNvPr id="35" name="Connettore 2 34">
                <a:extLst>
                  <a:ext uri="{FF2B5EF4-FFF2-40B4-BE49-F238E27FC236}">
                    <a16:creationId xmlns="" xmlns:a16="http://schemas.microsoft.com/office/drawing/2014/main" id="{96F6010D-32C4-4F21-8293-F33DFCD158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91938" y="3205021"/>
                <a:ext cx="0" cy="36786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" name="CasellaDiTesto 45">
                <a:extLst>
                  <a:ext uri="{FF2B5EF4-FFF2-40B4-BE49-F238E27FC236}">
                    <a16:creationId xmlns="" xmlns:a16="http://schemas.microsoft.com/office/drawing/2014/main" id="{090BA327-EA01-4855-8CEA-85BAAB20653B}"/>
                  </a:ext>
                </a:extLst>
              </p:cNvPr>
              <p:cNvSpPr txBox="1"/>
              <p:nvPr/>
            </p:nvSpPr>
            <p:spPr>
              <a:xfrm>
                <a:off x="8807777" y="3604599"/>
                <a:ext cx="9945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2.86 µm</a:t>
                </a:r>
              </a:p>
            </p:txBody>
          </p:sp>
          <p:cxnSp>
            <p:nvCxnSpPr>
              <p:cNvPr id="48" name="Connettore 2 47">
                <a:extLst>
                  <a:ext uri="{FF2B5EF4-FFF2-40B4-BE49-F238E27FC236}">
                    <a16:creationId xmlns="" xmlns:a16="http://schemas.microsoft.com/office/drawing/2014/main" id="{86B52AF5-334D-484A-9BB0-87168DB0C0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16986" y="2466309"/>
                <a:ext cx="0" cy="364767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2 48">
                <a:extLst>
                  <a:ext uri="{FF2B5EF4-FFF2-40B4-BE49-F238E27FC236}">
                    <a16:creationId xmlns="" xmlns:a16="http://schemas.microsoft.com/office/drawing/2014/main" id="{1A570FDC-E797-4750-B201-220F01BDD2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27928" y="2589305"/>
                <a:ext cx="0" cy="378221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asellaDiTesto 49">
                <a:extLst>
                  <a:ext uri="{FF2B5EF4-FFF2-40B4-BE49-F238E27FC236}">
                    <a16:creationId xmlns="" xmlns:a16="http://schemas.microsoft.com/office/drawing/2014/main" id="{EF6C5411-0DD5-415B-9CA4-F83E378BD273}"/>
                  </a:ext>
                </a:extLst>
              </p:cNvPr>
              <p:cNvSpPr txBox="1"/>
              <p:nvPr/>
            </p:nvSpPr>
            <p:spPr>
              <a:xfrm>
                <a:off x="8255439" y="2956515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200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2.72 µm </a:t>
                </a:r>
                <a:endParaRPr lang="en-GB" sz="12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CasellaDiTesto 50">
                <a:extLst>
                  <a:ext uri="{FF2B5EF4-FFF2-40B4-BE49-F238E27FC236}">
                    <a16:creationId xmlns="" xmlns:a16="http://schemas.microsoft.com/office/drawing/2014/main" id="{65870595-1033-4E17-88AB-7EB36AFBF6C2}"/>
                  </a:ext>
                </a:extLst>
              </p:cNvPr>
              <p:cNvSpPr txBox="1"/>
              <p:nvPr/>
            </p:nvSpPr>
            <p:spPr>
              <a:xfrm>
                <a:off x="9383849" y="2837471"/>
                <a:ext cx="6238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200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3.1 µm</a:t>
                </a:r>
              </a:p>
            </p:txBody>
          </p:sp>
        </p:grpSp>
        <p:grpSp>
          <p:nvGrpSpPr>
            <p:cNvPr id="7" name="Gruppo 6">
              <a:extLst>
                <a:ext uri="{FF2B5EF4-FFF2-40B4-BE49-F238E27FC236}">
                  <a16:creationId xmlns="" xmlns:a16="http://schemas.microsoft.com/office/drawing/2014/main" id="{55921E07-96FC-4CEE-BD8E-642F99F9B95F}"/>
                </a:ext>
              </a:extLst>
            </p:cNvPr>
            <p:cNvGrpSpPr/>
            <p:nvPr/>
          </p:nvGrpSpPr>
          <p:grpSpPr>
            <a:xfrm>
              <a:off x="9240559" y="2128678"/>
              <a:ext cx="623889" cy="672015"/>
              <a:chOff x="10077248" y="2082113"/>
              <a:chExt cx="623889" cy="672015"/>
            </a:xfrm>
          </p:grpSpPr>
          <p:cxnSp>
            <p:nvCxnSpPr>
              <p:cNvPr id="47" name="Connettore 2 46">
                <a:extLst>
                  <a:ext uri="{FF2B5EF4-FFF2-40B4-BE49-F238E27FC236}">
                    <a16:creationId xmlns="" xmlns:a16="http://schemas.microsoft.com/office/drawing/2014/main" id="{35D8DE7F-097D-4810-93C0-3951134084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81612" y="2082113"/>
                <a:ext cx="0" cy="364767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CasellaDiTesto 51">
                <a:extLst>
                  <a:ext uri="{FF2B5EF4-FFF2-40B4-BE49-F238E27FC236}">
                    <a16:creationId xmlns="" xmlns:a16="http://schemas.microsoft.com/office/drawing/2014/main" id="{271D3357-B238-4C2A-BFD8-0D8B325CEA4B}"/>
                  </a:ext>
                </a:extLst>
              </p:cNvPr>
              <p:cNvSpPr txBox="1"/>
              <p:nvPr/>
            </p:nvSpPr>
            <p:spPr>
              <a:xfrm>
                <a:off x="10077248" y="2477129"/>
                <a:ext cx="6238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200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4.0 µm</a:t>
                </a:r>
              </a:p>
            </p:txBody>
          </p:sp>
        </p:grpSp>
      </p:grpSp>
      <p:grpSp>
        <p:nvGrpSpPr>
          <p:cNvPr id="60" name="Gruppo 59">
            <a:extLst>
              <a:ext uri="{FF2B5EF4-FFF2-40B4-BE49-F238E27FC236}">
                <a16:creationId xmlns="" xmlns:a16="http://schemas.microsoft.com/office/drawing/2014/main" id="{B152AC76-D372-4725-9D25-BFDB47740C23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61" name="Rettangolo 60">
              <a:extLst>
                <a:ext uri="{FF2B5EF4-FFF2-40B4-BE49-F238E27FC236}">
                  <a16:creationId xmlns="" xmlns:a16="http://schemas.microsoft.com/office/drawing/2014/main" id="{EBC33D07-B9C1-4EF2-A1E4-BB3273FFBEE7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uppo 61">
              <a:extLst>
                <a:ext uri="{FF2B5EF4-FFF2-40B4-BE49-F238E27FC236}">
                  <a16:creationId xmlns="" xmlns:a16="http://schemas.microsoft.com/office/drawing/2014/main" id="{51DDD54A-8D5D-4BF6-AD45-C67A2CF44B68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63" name="Immagine 62">
                <a:extLst>
                  <a:ext uri="{FF2B5EF4-FFF2-40B4-BE49-F238E27FC236}">
                    <a16:creationId xmlns="" xmlns:a16="http://schemas.microsoft.com/office/drawing/2014/main" id="{19CB89E0-EDBB-4115-AB47-1CA830251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64" name="Immagine 63">
                <a:extLst>
                  <a:ext uri="{FF2B5EF4-FFF2-40B4-BE49-F238E27FC236}">
                    <a16:creationId xmlns="" xmlns:a16="http://schemas.microsoft.com/office/drawing/2014/main" id="{6D1C4AFD-3CED-4DE0-849D-45C12AAC2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65" name="Immagine 64">
                <a:extLst>
                  <a:ext uri="{FF2B5EF4-FFF2-40B4-BE49-F238E27FC236}">
                    <a16:creationId xmlns="" xmlns:a16="http://schemas.microsoft.com/office/drawing/2014/main" id="{B49DD2F7-AF7D-4EEB-A7E2-CCC68E5C7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4885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="" xmlns:a16="http://schemas.microsoft.com/office/drawing/2014/main" id="{CE2ABB51-55CD-49D6-B461-E4B83CC31793}"/>
                  </a:ext>
                </a:extLst>
              </p:cNvPr>
              <p:cNvSpPr txBox="1"/>
              <p:nvPr/>
            </p:nvSpPr>
            <p:spPr>
              <a:xfrm>
                <a:off x="374600" y="856618"/>
                <a:ext cx="10941099" cy="3163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Isolation</a:t>
                </a:r>
                <a:r>
                  <a:rPr lang="it-I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</a:t>
                </a:r>
                <a:r>
                  <a:rPr lang="it-IT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spectral</a:t>
                </a:r>
                <a:r>
                  <a:rPr lang="it-I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band by </a:t>
                </a:r>
                <a:r>
                  <a:rPr lang="it-IT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fitting</a:t>
                </a:r>
                <a:r>
                  <a:rPr lang="it-I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spectral</a:t>
                </a:r>
                <a:r>
                  <a:rPr lang="it-I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continuum and </a:t>
                </a:r>
                <a:r>
                  <a:rPr lang="it-IT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removing</a:t>
                </a:r>
                <a:r>
                  <a:rPr lang="it-I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it</a:t>
                </a:r>
                <a:r>
                  <a:rPr lang="it-I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from </a:t>
                </a:r>
                <a:r>
                  <a:rPr lang="it-IT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reflectance</a:t>
                </a:r>
                <a:r>
                  <a:rPr lang="it-I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spectrum</a:t>
                </a:r>
                <a:endParaRPr lang="it-IT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Estimating</a:t>
                </a:r>
                <a:r>
                  <a:rPr lang="it-I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Band Center and Band Depth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Band center: </a:t>
                </a:r>
                <a:r>
                  <a:rPr lang="it-IT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wavelength</a:t>
                </a:r>
                <a:r>
                  <a:rPr lang="it-I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with minimum </a:t>
                </a:r>
                <a:r>
                  <a:rPr lang="it-IT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reflectance</a:t>
                </a:r>
                <a:r>
                  <a:rPr lang="it-I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value</a:t>
                </a:r>
                <a:r>
                  <a:rPr lang="it-I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 </a:t>
                </a:r>
                <a:r>
                  <a:rPr lang="it-IT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isolated</a:t>
                </a:r>
                <a:r>
                  <a:rPr lang="it-I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band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Band Depth: </a:t>
                </a:r>
                <a14:m>
                  <m:oMath xmlns:m="http://schemas.openxmlformats.org/officeDocument/2006/math">
                    <m:r>
                      <a:rPr lang="it-IT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it-IT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it-IT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n-GB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E2ABB51-55CD-49D6-B461-E4B83CC31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00" y="856618"/>
                <a:ext cx="10941099" cy="3163687"/>
              </a:xfrm>
              <a:prstGeom prst="rect">
                <a:avLst/>
              </a:prstGeom>
              <a:blipFill>
                <a:blip r:embed="rId2"/>
                <a:stretch>
                  <a:fillRect l="-7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="" xmlns:a16="http://schemas.microsoft.com/office/drawing/2014/main" id="{3662E8D7-F20D-4E80-A54B-B5BF03587D7D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18" name="Rettangolo 17">
              <a:extLst>
                <a:ext uri="{FF2B5EF4-FFF2-40B4-BE49-F238E27FC236}">
                  <a16:creationId xmlns="" xmlns:a16="http://schemas.microsoft.com/office/drawing/2014/main" id="{9D0EBE9F-A090-4ED3-A966-872C7F6ED754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="" xmlns:a16="http://schemas.microsoft.com/office/drawing/2014/main" id="{CFD536B5-D0A2-4DDE-A039-9FDFFDC4B994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20" name="Immagine 19">
                <a:extLst>
                  <a:ext uri="{FF2B5EF4-FFF2-40B4-BE49-F238E27FC236}">
                    <a16:creationId xmlns="" xmlns:a16="http://schemas.microsoft.com/office/drawing/2014/main" id="{E1FFA7A2-53F5-4CFD-AC23-A7A48FB0D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21" name="Immagine 20">
                <a:extLst>
                  <a:ext uri="{FF2B5EF4-FFF2-40B4-BE49-F238E27FC236}">
                    <a16:creationId xmlns="" xmlns:a16="http://schemas.microsoft.com/office/drawing/2014/main" id="{E4193F76-F441-4357-94E1-414B7BB7B6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22" name="Immagine 21">
                <a:extLst>
                  <a:ext uri="{FF2B5EF4-FFF2-40B4-BE49-F238E27FC236}">
                    <a16:creationId xmlns="" xmlns:a16="http://schemas.microsoft.com/office/drawing/2014/main" id="{5A6F0CB5-C9F0-4F2D-B82D-EB1FA1878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E81E91B5-0F97-40C3-AA37-8EF4EF007794}"/>
              </a:ext>
            </a:extLst>
          </p:cNvPr>
          <p:cNvSpPr/>
          <p:nvPr/>
        </p:nvSpPr>
        <p:spPr>
          <a:xfrm>
            <a:off x="3308301" y="-27414"/>
            <a:ext cx="5301708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mineralogical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84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4418CBC3-4173-4F1C-BF32-AB6821AF2B0A}"/>
              </a:ext>
            </a:extLst>
          </p:cNvPr>
          <p:cNvSpPr txBox="1"/>
          <p:nvPr/>
        </p:nvSpPr>
        <p:spPr>
          <a:xfrm>
            <a:off x="2836566" y="628038"/>
            <a:ext cx="7644679" cy="5355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band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shapes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shift of 3.4 µm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band’s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</a:t>
            </a:r>
            <a:endParaRPr 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resolution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</a:t>
            </a:r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HAMO and LAMO </a:t>
            </a:r>
            <a:r>
              <a:rPr lang="it-IT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phases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it-IT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equigonal</a:t>
            </a:r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albedo</a:t>
            </a:r>
          </a:p>
          <a:p>
            <a:pPr algn="ctr">
              <a:lnSpc>
                <a:spcPct val="150000"/>
              </a:lnSpc>
            </a:pPr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Dark: &lt;0.03</a:t>
            </a:r>
          </a:p>
          <a:p>
            <a:pPr algn="ctr">
              <a:lnSpc>
                <a:spcPct val="150000"/>
              </a:lnSpc>
            </a:pPr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Intermediate: 0.03-0.037</a:t>
            </a:r>
          </a:p>
          <a:p>
            <a:pPr algn="ctr">
              <a:lnSpc>
                <a:spcPct val="150000"/>
              </a:lnSpc>
            </a:pPr>
            <a:r>
              <a:rPr lang="it-IT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Bright</a:t>
            </a:r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0.037-0.05</a:t>
            </a:r>
          </a:p>
          <a:p>
            <a:pPr algn="ctr">
              <a:lnSpc>
                <a:spcPct val="150000"/>
              </a:lnSpc>
            </a:pPr>
            <a:r>
              <a:rPr lang="it-IT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Occator</a:t>
            </a:r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Cerealia</a:t>
            </a:r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Facula): &gt;0.05</a:t>
            </a:r>
            <a:endParaRPr 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191F5B4B-E4AD-4F55-9C41-58B4D118BEAE}"/>
              </a:ext>
            </a:extLst>
          </p:cNvPr>
          <p:cNvSpPr/>
          <p:nvPr/>
        </p:nvSpPr>
        <p:spPr>
          <a:xfrm>
            <a:off x="2299357" y="0"/>
            <a:ext cx="9055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one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continuum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removal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well-working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in:</a:t>
            </a:r>
            <a:endParaRPr 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5152481E-0EC8-49B9-A845-082BA25C4AEC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7" name="Rettangolo 6">
              <a:extLst>
                <a:ext uri="{FF2B5EF4-FFF2-40B4-BE49-F238E27FC236}">
                  <a16:creationId xmlns="" xmlns:a16="http://schemas.microsoft.com/office/drawing/2014/main" id="{D27F74B4-A308-480C-ACFE-A5585984C806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="" xmlns:a16="http://schemas.microsoft.com/office/drawing/2014/main" id="{5932998E-9C0F-4AD3-B69E-6A6CAF4CF9DF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9" name="Immagine 8">
                <a:extLst>
                  <a:ext uri="{FF2B5EF4-FFF2-40B4-BE49-F238E27FC236}">
                    <a16:creationId xmlns="" xmlns:a16="http://schemas.microsoft.com/office/drawing/2014/main" id="{91FC006D-B661-4077-907B-04B3138B4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10" name="Immagine 9">
                <a:extLst>
                  <a:ext uri="{FF2B5EF4-FFF2-40B4-BE49-F238E27FC236}">
                    <a16:creationId xmlns="" xmlns:a16="http://schemas.microsoft.com/office/drawing/2014/main" id="{35A7FDEC-18A3-496A-AB83-E5DFFBF79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11" name="Immagine 10">
                <a:extLst>
                  <a:ext uri="{FF2B5EF4-FFF2-40B4-BE49-F238E27FC236}">
                    <a16:creationId xmlns="" xmlns:a16="http://schemas.microsoft.com/office/drawing/2014/main" id="{34D5759D-233A-4F78-AD3A-90499CF13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9155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0FB615DD-0519-4FEA-9DFA-63D4C2168C1F}"/>
              </a:ext>
            </a:extLst>
          </p:cNvPr>
          <p:cNvSpPr txBox="1"/>
          <p:nvPr/>
        </p:nvSpPr>
        <p:spPr>
          <a:xfrm>
            <a:off x="1" y="902523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representative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dark, intermediate,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Occator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BS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HAMO and LAMO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of a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smoothing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procedure on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reflectance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reduce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i.e.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by replacing the reflectance at each VIR spectral band with the average of the reflectance among the five closest VIR spectral bands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Fitting the spectral continuum of 3.1, 3.4 and 4.0 µm band by applying three different methods: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Continuum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Continuum 1, Continuum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9EC5B368-3557-4543-B907-5E9E79D25521}"/>
              </a:ext>
            </a:extLst>
          </p:cNvPr>
          <p:cNvSpPr/>
          <p:nvPr/>
        </p:nvSpPr>
        <p:spPr>
          <a:xfrm>
            <a:off x="2876550" y="71526"/>
            <a:ext cx="704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appropriate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continuum</a:t>
            </a:r>
            <a:endParaRPr lang="en-GB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F6E4ACC1-C5BC-4B12-B425-68CAFDA9B0E3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A9B524BD-3713-49B1-99A9-79B7726E3DD5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="" xmlns:a16="http://schemas.microsoft.com/office/drawing/2014/main" id="{C0ECAD0B-1042-43A0-B0AA-D91D9F9115EC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7" name="Immagine 6">
                <a:extLst>
                  <a:ext uri="{FF2B5EF4-FFF2-40B4-BE49-F238E27FC236}">
                    <a16:creationId xmlns="" xmlns:a16="http://schemas.microsoft.com/office/drawing/2014/main" id="{2A2AE1F5-4934-4453-9D18-CC87C73D09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8" name="Immagine 7">
                <a:extLst>
                  <a:ext uri="{FF2B5EF4-FFF2-40B4-BE49-F238E27FC236}">
                    <a16:creationId xmlns="" xmlns:a16="http://schemas.microsoft.com/office/drawing/2014/main" id="{975ED9F3-7B61-44EE-B240-2E5DB88A9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9" name="Immagine 8">
                <a:extLst>
                  <a:ext uri="{FF2B5EF4-FFF2-40B4-BE49-F238E27FC236}">
                    <a16:creationId xmlns="" xmlns:a16="http://schemas.microsoft.com/office/drawing/2014/main" id="{13D775D7-2FCB-4A27-80F3-D25EE1CF1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23457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61D681FA-8DD1-495C-A632-0FD58E020FD6}"/>
              </a:ext>
            </a:extLst>
          </p:cNvPr>
          <p:cNvGrpSpPr/>
          <p:nvPr/>
        </p:nvGrpSpPr>
        <p:grpSpPr>
          <a:xfrm>
            <a:off x="8410575" y="3410388"/>
            <a:ext cx="3571875" cy="2839123"/>
            <a:chOff x="8551581" y="3700013"/>
            <a:chExt cx="3186873" cy="2549498"/>
          </a:xfrm>
        </p:grpSpPr>
        <p:pic>
          <p:nvPicPr>
            <p:cNvPr id="14" name="Immagine 13" descr="Immagine che contiene mappa, testo&#10;&#10;Descrizione generata con affidabilità molto elevata">
              <a:extLst>
                <a:ext uri="{FF2B5EF4-FFF2-40B4-BE49-F238E27FC236}">
                  <a16:creationId xmlns="" xmlns:a16="http://schemas.microsoft.com/office/drawing/2014/main" id="{417A0C61-816F-44B6-8436-CFBE47BBC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1581" y="3700013"/>
              <a:ext cx="3186873" cy="2549498"/>
            </a:xfrm>
            <a:prstGeom prst="rect">
              <a:avLst/>
            </a:prstGeom>
          </p:spPr>
        </p:pic>
        <p:sp>
          <p:nvSpPr>
            <p:cNvPr id="26" name="Rettangolo 25">
              <a:extLst>
                <a:ext uri="{FF2B5EF4-FFF2-40B4-BE49-F238E27FC236}">
                  <a16:creationId xmlns="" xmlns:a16="http://schemas.microsoft.com/office/drawing/2014/main" id="{D146D1B3-39DA-4F54-B51A-34DB46B3B7B3}"/>
                </a:ext>
              </a:extLst>
            </p:cNvPr>
            <p:cNvSpPr/>
            <p:nvPr/>
          </p:nvSpPr>
          <p:spPr>
            <a:xfrm>
              <a:off x="9436522" y="3998066"/>
              <a:ext cx="159814" cy="1911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="" xmlns:a16="http://schemas.microsoft.com/office/drawing/2014/main" id="{CFA45CCF-BAC0-4F85-A4E6-71F0ED37F12C}"/>
                </a:ext>
              </a:extLst>
            </p:cNvPr>
            <p:cNvSpPr/>
            <p:nvPr/>
          </p:nvSpPr>
          <p:spPr>
            <a:xfrm>
              <a:off x="10926477" y="3998066"/>
              <a:ext cx="45719" cy="1911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5384A01D-1D88-4B85-AB11-BF02088B6982}"/>
              </a:ext>
            </a:extLst>
          </p:cNvPr>
          <p:cNvGrpSpPr/>
          <p:nvPr/>
        </p:nvGrpSpPr>
        <p:grpSpPr>
          <a:xfrm>
            <a:off x="4731729" y="3410388"/>
            <a:ext cx="3541913" cy="2890970"/>
            <a:chOff x="4830562" y="3700012"/>
            <a:chExt cx="3224626" cy="2579701"/>
          </a:xfrm>
        </p:grpSpPr>
        <p:pic>
          <p:nvPicPr>
            <p:cNvPr id="12" name="Immagine 11" descr="Immagine che contiene testo, mappa&#10;&#10;Descrizione generata con affidabilità molto elevata">
              <a:extLst>
                <a:ext uri="{FF2B5EF4-FFF2-40B4-BE49-F238E27FC236}">
                  <a16:creationId xmlns="" xmlns:a16="http://schemas.microsoft.com/office/drawing/2014/main" id="{72E52288-3549-4E95-B2E8-F2C83ED4F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562" y="3700012"/>
              <a:ext cx="3224626" cy="2579701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="" xmlns:a16="http://schemas.microsoft.com/office/drawing/2014/main" id="{51DEF87A-D859-46AA-BCE1-42779BF71181}"/>
                </a:ext>
              </a:extLst>
            </p:cNvPr>
            <p:cNvSpPr/>
            <p:nvPr/>
          </p:nvSpPr>
          <p:spPr>
            <a:xfrm>
              <a:off x="5731581" y="4010349"/>
              <a:ext cx="175098" cy="1911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="" xmlns:a16="http://schemas.microsoft.com/office/drawing/2014/main" id="{7A6E61EB-C202-4E17-A1AC-281F519AF2A9}"/>
                </a:ext>
              </a:extLst>
            </p:cNvPr>
            <p:cNvSpPr/>
            <p:nvPr/>
          </p:nvSpPr>
          <p:spPr>
            <a:xfrm>
              <a:off x="7226399" y="4010348"/>
              <a:ext cx="45719" cy="1911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477549C4-AE47-4688-8B8E-84F144E1F2C7}"/>
              </a:ext>
            </a:extLst>
          </p:cNvPr>
          <p:cNvGrpSpPr/>
          <p:nvPr/>
        </p:nvGrpSpPr>
        <p:grpSpPr>
          <a:xfrm>
            <a:off x="822710" y="3410388"/>
            <a:ext cx="3631080" cy="2874283"/>
            <a:chOff x="912736" y="3700012"/>
            <a:chExt cx="3208066" cy="2566452"/>
          </a:xfrm>
        </p:grpSpPr>
        <p:pic>
          <p:nvPicPr>
            <p:cNvPr id="10" name="Immagine 9" descr="Immagine che contiene testo, mappa&#10;&#10;Descrizione generata con affidabilità molto elevata">
              <a:extLst>
                <a:ext uri="{FF2B5EF4-FFF2-40B4-BE49-F238E27FC236}">
                  <a16:creationId xmlns="" xmlns:a16="http://schemas.microsoft.com/office/drawing/2014/main" id="{9CB0EA94-1ADF-472E-9680-E8F768660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736" y="3700012"/>
              <a:ext cx="3208066" cy="2566452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58AFCACB-7833-46C6-BDD2-4C2163E53968}"/>
                </a:ext>
              </a:extLst>
            </p:cNvPr>
            <p:cNvSpPr/>
            <p:nvPr/>
          </p:nvSpPr>
          <p:spPr>
            <a:xfrm>
              <a:off x="1809345" y="4002932"/>
              <a:ext cx="175098" cy="1911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1FB1E566-9803-4873-83E2-28508EC3C1B9}"/>
                </a:ext>
              </a:extLst>
            </p:cNvPr>
            <p:cNvSpPr/>
            <p:nvPr/>
          </p:nvSpPr>
          <p:spPr>
            <a:xfrm>
              <a:off x="3304163" y="4002931"/>
              <a:ext cx="45719" cy="1911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="" xmlns:a16="http://schemas.microsoft.com/office/drawing/2014/main" id="{7162FDC9-58AE-4C5C-8670-3B6A8CF4F8B0}"/>
                  </a:ext>
                </a:extLst>
              </p:cNvPr>
              <p:cNvSpPr txBox="1"/>
              <p:nvPr/>
            </p:nvSpPr>
            <p:spPr>
              <a:xfrm>
                <a:off x="0" y="122358"/>
                <a:ext cx="5421086" cy="314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Linear Continuum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three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straight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lines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boundaries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on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shoulders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:pPr algn="ctr"/>
                <a:r>
                  <a:rPr lang="it-IT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3.1 µm band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Left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shoulder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2.8-3.0 µm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it-IT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order polynomial)</a:t>
                </a:r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Right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shoulder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3.16-3.27 µm </a:t>
                </a:r>
                <a:r>
                  <a:rPr lang="it-IT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it-IT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order polynomial)</a:t>
                </a:r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it-IT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3.4 µm band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Left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shoulder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3.05-3.36 µm (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local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maximum)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Right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shoulder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3.55-3.68 µm (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local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maximum)</a:t>
                </a:r>
              </a:p>
              <a:p>
                <a:pPr algn="ctr"/>
                <a:r>
                  <a:rPr lang="it-IT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4.0 µm band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Left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shoulder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3.55-3.68 µm (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local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maximum)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Right 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shoulder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4.05-4.19 µm (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local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maximum)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162FDC9-58AE-4C5C-8670-3B6A8CF4F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58"/>
                <a:ext cx="5421086" cy="3149195"/>
              </a:xfrm>
              <a:prstGeom prst="rect">
                <a:avLst/>
              </a:prstGeom>
              <a:blipFill rotWithShape="1">
                <a:blip r:embed="rId5"/>
                <a:stretch>
                  <a:fillRect t="-1161" b="-29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="" xmlns:a16="http://schemas.microsoft.com/office/drawing/2014/main" id="{ABB66E3D-40EC-4B86-88E4-E05249AF323E}"/>
                  </a:ext>
                </a:extLst>
              </p:cNvPr>
              <p:cNvSpPr txBox="1"/>
              <p:nvPr/>
            </p:nvSpPr>
            <p:spPr>
              <a:xfrm>
                <a:off x="8648514" y="66470"/>
                <a:ext cx="3434179" cy="2313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Continuum 2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order polynomial curve)</a:t>
                </a:r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Range 1: 2.85-3.0 µm 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local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maximum)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Range 3: 3.65-3.69 µm 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local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maximum)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Range 4: 4.0-4.3 µm 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local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maximum)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BB66E3D-40EC-4B86-88E4-E05249AF3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514" y="66470"/>
                <a:ext cx="3434179" cy="2313262"/>
              </a:xfrm>
              <a:prstGeom prst="rect">
                <a:avLst/>
              </a:prstGeom>
              <a:blipFill>
                <a:blip r:embed="rId6"/>
                <a:stretch>
                  <a:fillRect t="-1583" b="-4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="" xmlns:a16="http://schemas.microsoft.com/office/drawing/2014/main" id="{528490EE-AA9F-4F2B-9AC8-4D8E1982A7EC}"/>
                  </a:ext>
                </a:extLst>
              </p:cNvPr>
              <p:cNvSpPr txBox="1"/>
              <p:nvPr/>
            </p:nvSpPr>
            <p:spPr>
              <a:xfrm>
                <a:off x="4944584" y="80689"/>
                <a:ext cx="3465991" cy="3082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Continuum 1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it-IT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𝑟𝑑</m:t>
                        </m:r>
                      </m:sup>
                    </m:sSup>
                  </m:oMath>
                </a14:m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order polynomial curve)</a:t>
                </a:r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Range 1: 2.85-3.0 µm 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local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maximum)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Range 2: 3.17-3.25 µm 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local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maximum)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Range 3: 3.65-3.69 µm 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local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maximum)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Range 4: 4.0-4.3 µm </a:t>
                </a:r>
              </a:p>
              <a:p>
                <a:pPr algn="ctr"/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it-IT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local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maximum)</a:t>
                </a:r>
              </a:p>
              <a:p>
                <a:pPr algn="ctr"/>
                <a:endPara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8490EE-AA9F-4F2B-9AC8-4D8E1982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584" y="80689"/>
                <a:ext cx="3465991" cy="3082703"/>
              </a:xfrm>
              <a:prstGeom prst="rect">
                <a:avLst/>
              </a:prstGeom>
              <a:blipFill rotWithShape="1">
                <a:blip r:embed="rId7"/>
                <a:stretch>
                  <a:fillRect t="-9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B2C53187-FFCC-46F5-9B7B-5E0F70080540}"/>
              </a:ext>
            </a:extLst>
          </p:cNvPr>
          <p:cNvGrpSpPr/>
          <p:nvPr/>
        </p:nvGrpSpPr>
        <p:grpSpPr>
          <a:xfrm>
            <a:off x="0" y="6150570"/>
            <a:ext cx="12192000" cy="707430"/>
            <a:chOff x="0" y="190896"/>
            <a:chExt cx="12192000" cy="759015"/>
          </a:xfrm>
          <a:gradFill flip="none" rotWithShape="1">
            <a:gsLst>
              <a:gs pos="0">
                <a:srgbClr val="009999">
                  <a:tint val="66000"/>
                  <a:satMod val="160000"/>
                  <a:alpha val="32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20" name="Rettangolo 19">
              <a:extLst>
                <a:ext uri="{FF2B5EF4-FFF2-40B4-BE49-F238E27FC236}">
                  <a16:creationId xmlns="" xmlns:a16="http://schemas.microsoft.com/office/drawing/2014/main" id="{6C4B86FA-856D-4C6C-941F-C18A37B400AB}"/>
                </a:ext>
              </a:extLst>
            </p:cNvPr>
            <p:cNvSpPr/>
            <p:nvPr/>
          </p:nvSpPr>
          <p:spPr>
            <a:xfrm>
              <a:off x="0" y="191806"/>
              <a:ext cx="12192000" cy="7581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uppo 20">
              <a:extLst>
                <a:ext uri="{FF2B5EF4-FFF2-40B4-BE49-F238E27FC236}">
                  <a16:creationId xmlns="" xmlns:a16="http://schemas.microsoft.com/office/drawing/2014/main" id="{75F5EF6D-96F0-49E5-B457-C2DCFF432A67}"/>
                </a:ext>
              </a:extLst>
            </p:cNvPr>
            <p:cNvGrpSpPr/>
            <p:nvPr/>
          </p:nvGrpSpPr>
          <p:grpSpPr>
            <a:xfrm>
              <a:off x="7312232" y="190896"/>
              <a:ext cx="4875476" cy="758998"/>
              <a:chOff x="6522120" y="102757"/>
              <a:chExt cx="4875476" cy="758998"/>
            </a:xfrm>
            <a:grpFill/>
          </p:grpSpPr>
          <p:pic>
            <p:nvPicPr>
              <p:cNvPr id="22" name="Immagine 21">
                <a:extLst>
                  <a:ext uri="{FF2B5EF4-FFF2-40B4-BE49-F238E27FC236}">
                    <a16:creationId xmlns="" xmlns:a16="http://schemas.microsoft.com/office/drawing/2014/main" id="{95C7F82D-D071-4750-A782-418A08075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372" y="178289"/>
                <a:ext cx="2016224" cy="683466"/>
              </a:xfrm>
              <a:prstGeom prst="rect">
                <a:avLst/>
              </a:prstGeom>
              <a:grpFill/>
            </p:spPr>
          </p:pic>
          <p:pic>
            <p:nvPicPr>
              <p:cNvPr id="23" name="Immagine 22">
                <a:extLst>
                  <a:ext uri="{FF2B5EF4-FFF2-40B4-BE49-F238E27FC236}">
                    <a16:creationId xmlns="" xmlns:a16="http://schemas.microsoft.com/office/drawing/2014/main" id="{4C5335DC-8FA0-4CC6-AFB7-3EC83767D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2120" y="129885"/>
                <a:ext cx="619549" cy="702438"/>
              </a:xfrm>
              <a:prstGeom prst="rect">
                <a:avLst/>
              </a:prstGeom>
              <a:grpFill/>
            </p:spPr>
          </p:pic>
          <p:pic>
            <p:nvPicPr>
              <p:cNvPr id="24" name="Immagine 23">
                <a:extLst>
                  <a:ext uri="{FF2B5EF4-FFF2-40B4-BE49-F238E27FC236}">
                    <a16:creationId xmlns="" xmlns:a16="http://schemas.microsoft.com/office/drawing/2014/main" id="{A4B3965F-FF89-4E33-B911-5946F9301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908" y="102757"/>
                <a:ext cx="2133228" cy="756693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25274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6260</TotalTime>
  <Words>1258</Words>
  <Application>Microsoft Office PowerPoint</Application>
  <PresentationFormat>Personalizzato</PresentationFormat>
  <Paragraphs>335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HDOfficeLightV0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Galiano</dc:creator>
  <cp:lastModifiedBy>AnnaG</cp:lastModifiedBy>
  <cp:revision>204</cp:revision>
  <dcterms:created xsi:type="dcterms:W3CDTF">2017-07-10T10:27:11Z</dcterms:created>
  <dcterms:modified xsi:type="dcterms:W3CDTF">2017-09-20T14:13:28Z</dcterms:modified>
</cp:coreProperties>
</file>