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7" r:id="rId2"/>
    <p:sldId id="267" r:id="rId3"/>
    <p:sldId id="268" r:id="rId4"/>
    <p:sldId id="292" r:id="rId5"/>
    <p:sldId id="301" r:id="rId6"/>
    <p:sldId id="272" r:id="rId7"/>
    <p:sldId id="300" r:id="rId8"/>
    <p:sldId id="270" r:id="rId9"/>
    <p:sldId id="283" r:id="rId10"/>
    <p:sldId id="285" r:id="rId11"/>
    <p:sldId id="271" r:id="rId12"/>
    <p:sldId id="287" r:id="rId13"/>
    <p:sldId id="297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aliano" initials="AG" lastIdx="3" clrIdx="0">
    <p:extLst>
      <p:ext uri="{19B8F6BF-5375-455C-9EA6-DF929625EA0E}">
        <p15:presenceInfo xmlns:p15="http://schemas.microsoft.com/office/powerpoint/2012/main" userId="Anna Gali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5050"/>
    <a:srgbClr val="FF33CC"/>
    <a:srgbClr val="CC00CC"/>
    <a:srgbClr val="99FF99"/>
    <a:srgbClr val="05EB8E"/>
    <a:srgbClr val="CCFFCC"/>
    <a:srgbClr val="CCECFF"/>
    <a:srgbClr val="F49F9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22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76873-6A06-45CD-AC30-C219F564B1F9}" type="datetimeFigureOut">
              <a:rPr lang="it-IT" smtClean="0"/>
              <a:pPr/>
              <a:t>04/10/2017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44BCC-18F1-41C7-B463-485427FCDE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65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L’elevazione è circa 1/10</a:t>
            </a:r>
            <a:r>
              <a:rPr lang="it-IT" baseline="0" dirty="0"/>
              <a:t> del diametro finale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81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08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9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Pixel che compongono il </a:t>
            </a:r>
            <a:r>
              <a:rPr lang="it-IT" dirty="0" err="1"/>
              <a:t>ccp</a:t>
            </a:r>
            <a:r>
              <a:rPr lang="it-IT" dirty="0"/>
              <a:t> di </a:t>
            </a:r>
            <a:r>
              <a:rPr lang="it-IT" dirty="0" err="1"/>
              <a:t>Ikapati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29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Pixel che compongono il </a:t>
            </a:r>
            <a:r>
              <a:rPr lang="it-IT" dirty="0" err="1"/>
              <a:t>ccp</a:t>
            </a:r>
            <a:r>
              <a:rPr lang="it-IT" dirty="0"/>
              <a:t> di </a:t>
            </a:r>
            <a:r>
              <a:rPr lang="it-IT" dirty="0" err="1"/>
              <a:t>Haulani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13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98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Pixel che compongono il </a:t>
            </a:r>
            <a:r>
              <a:rPr lang="it-IT" dirty="0" err="1"/>
              <a:t>ccp</a:t>
            </a:r>
            <a:r>
              <a:rPr lang="it-IT" dirty="0"/>
              <a:t> di </a:t>
            </a:r>
            <a:r>
              <a:rPr lang="it-IT" dirty="0" err="1"/>
              <a:t>Ernutet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77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Pixel che compongono il </a:t>
            </a:r>
            <a:r>
              <a:rPr lang="it-IT" dirty="0" err="1"/>
              <a:t>ccp</a:t>
            </a:r>
            <a:r>
              <a:rPr lang="it-IT" dirty="0"/>
              <a:t> di </a:t>
            </a:r>
            <a:r>
              <a:rPr lang="it-IT" dirty="0" err="1"/>
              <a:t>Ernutet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4BCC-18F1-41C7-B463-485427FCDEB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0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4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3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4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3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9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0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9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33CD42-330B-46FA-A952-A7C35D88B442}" type="datetimeFigureOut">
              <a:rPr lang="en-GB" smtClean="0"/>
              <a:pPr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C633-194B-42DF-BB74-9902A149AC5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5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0EB862D8-60E3-4C7C-BEFA-F705CC74E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24909" r="8410" b="27201"/>
          <a:stretch/>
        </p:blipFill>
        <p:spPr>
          <a:xfrm>
            <a:off x="-8584" y="-37465"/>
            <a:ext cx="12196292" cy="6932417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86507D7-64F5-45F8-A5C6-192BA57DFBAF}"/>
              </a:ext>
            </a:extLst>
          </p:cNvPr>
          <p:cNvSpPr/>
          <p:nvPr/>
        </p:nvSpPr>
        <p:spPr>
          <a:xfrm>
            <a:off x="2663642" y="41443"/>
            <a:ext cx="7565240" cy="1261884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1" dirty="0">
                <a:solidFill>
                  <a:srgbClr val="000000"/>
                </a:solidFill>
              </a:rPr>
              <a:t>Spectral analysis of crater central peak material (</a:t>
            </a:r>
            <a:r>
              <a:rPr lang="en-GB" sz="3200" b="1" dirty="0" err="1">
                <a:solidFill>
                  <a:srgbClr val="000000"/>
                </a:solidFill>
              </a:rPr>
              <a:t>ccp</a:t>
            </a:r>
            <a:r>
              <a:rPr lang="en-GB" sz="3200" b="1" dirty="0">
                <a:solidFill>
                  <a:srgbClr val="000000"/>
                </a:solidFill>
              </a:rPr>
              <a:t>) on Ceres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17E46E3-EF93-4809-998E-925C46840D14}"/>
              </a:ext>
            </a:extLst>
          </p:cNvPr>
          <p:cNvSpPr/>
          <p:nvPr/>
        </p:nvSpPr>
        <p:spPr>
          <a:xfrm>
            <a:off x="0" y="2191722"/>
            <a:ext cx="12192000" cy="830997"/>
          </a:xfrm>
          <a:prstGeom prst="rect">
            <a:avLst/>
          </a:prstGeom>
          <a:solidFill>
            <a:srgbClr val="CCFFCC">
              <a:alpha val="47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A. Galiano</a:t>
            </a:r>
            <a:r>
              <a:rPr lang="en-GB" sz="2400" baseline="30000" dirty="0">
                <a:solidFill>
                  <a:schemeClr val="bg1"/>
                </a:solidFill>
              </a:rPr>
              <a:t>1,2</a:t>
            </a:r>
            <a:r>
              <a:rPr lang="en-GB" sz="2400" dirty="0">
                <a:solidFill>
                  <a:schemeClr val="bg1"/>
                </a:solidFill>
              </a:rPr>
              <a:t>,  E. Palomba</a:t>
            </a:r>
            <a:r>
              <a:rPr lang="en-GB" sz="2400" baseline="30000" dirty="0">
                <a:solidFill>
                  <a:schemeClr val="bg1"/>
                </a:solidFill>
              </a:rPr>
              <a:t>1,3</a:t>
            </a:r>
            <a:r>
              <a:rPr lang="en-GB" sz="2400" dirty="0">
                <a:solidFill>
                  <a:schemeClr val="bg1"/>
                </a:solidFill>
              </a:rPr>
              <a:t>, A. Longobardo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M.C. De Sanctis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F.G. Carrozzo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A. Raponi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, F. Tosi</a:t>
            </a:r>
            <a:r>
              <a:rPr lang="en-GB" sz="2400" baseline="30000" dirty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 , E. Ammannito</a:t>
            </a:r>
            <a:r>
              <a:rPr lang="en-GB" sz="2400" baseline="30000" dirty="0">
                <a:solidFill>
                  <a:schemeClr val="bg1"/>
                </a:solidFill>
              </a:rPr>
              <a:t>4</a:t>
            </a:r>
            <a:r>
              <a:rPr lang="en-GB" sz="2400" dirty="0">
                <a:solidFill>
                  <a:schemeClr val="bg1"/>
                </a:solidFill>
              </a:rPr>
              <a:t>, C.A. Raymond</a:t>
            </a:r>
            <a:r>
              <a:rPr lang="en-GB" sz="2400" baseline="30000" dirty="0">
                <a:solidFill>
                  <a:schemeClr val="bg1"/>
                </a:solidFill>
              </a:rPr>
              <a:t>5</a:t>
            </a:r>
            <a:r>
              <a:rPr lang="en-GB" sz="2400" dirty="0">
                <a:solidFill>
                  <a:schemeClr val="bg1"/>
                </a:solidFill>
              </a:rPr>
              <a:t>, C.T. Russell</a:t>
            </a:r>
            <a:r>
              <a:rPr lang="en-GB" sz="2400" baseline="30000" dirty="0">
                <a:solidFill>
                  <a:schemeClr val="bg1"/>
                </a:solidFill>
              </a:rPr>
              <a:t>6 </a:t>
            </a:r>
            <a:r>
              <a:rPr lang="en-GB" sz="2400" dirty="0">
                <a:solidFill>
                  <a:schemeClr val="bg1"/>
                </a:solidFill>
              </a:rPr>
              <a:t>and the VIR team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869DD9B-7E48-4EE6-8F07-872352CA7AE3}"/>
              </a:ext>
            </a:extLst>
          </p:cNvPr>
          <p:cNvSpPr/>
          <p:nvPr/>
        </p:nvSpPr>
        <p:spPr>
          <a:xfrm>
            <a:off x="0" y="4043257"/>
            <a:ext cx="12192000" cy="1754326"/>
          </a:xfrm>
          <a:prstGeom prst="rect">
            <a:avLst/>
          </a:prstGeom>
          <a:solidFill>
            <a:srgbClr val="CCFFCC">
              <a:alpha val="44000"/>
            </a:srgbClr>
          </a:solidFill>
        </p:spPr>
        <p:txBody>
          <a:bodyPr wrap="square">
            <a:spAutoFit/>
          </a:bodyPr>
          <a:lstStyle/>
          <a:p>
            <a:r>
              <a:rPr lang="en-GB" baseline="30000" dirty="0">
                <a:solidFill>
                  <a:schemeClr val="bg1"/>
                </a:solidFill>
              </a:rPr>
              <a:t>1</a:t>
            </a:r>
            <a:r>
              <a:rPr lang="it-IT" dirty="0">
                <a:solidFill>
                  <a:schemeClr val="bg1"/>
                </a:solidFill>
              </a:rPr>
              <a:t>INAF-IAPS, Rome, </a:t>
            </a:r>
            <a:r>
              <a:rPr lang="it-IT" dirty="0" err="1">
                <a:solidFill>
                  <a:schemeClr val="bg1"/>
                </a:solidFill>
              </a:rPr>
              <a:t>Italy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aseline="30000" dirty="0">
                <a:solidFill>
                  <a:schemeClr val="bg1"/>
                </a:solidFill>
              </a:rPr>
              <a:t>2</a:t>
            </a:r>
            <a:r>
              <a:rPr lang="it-IT" dirty="0">
                <a:solidFill>
                  <a:schemeClr val="bg1"/>
                </a:solidFill>
              </a:rPr>
              <a:t>Università degli Studi di Roma Tor Vergata, Rome, </a:t>
            </a:r>
            <a:r>
              <a:rPr lang="it-IT" dirty="0" err="1">
                <a:solidFill>
                  <a:schemeClr val="bg1"/>
                </a:solidFill>
              </a:rPr>
              <a:t>Italy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aseline="30000" dirty="0">
                <a:solidFill>
                  <a:schemeClr val="bg1"/>
                </a:solidFill>
              </a:rPr>
              <a:t>3</a:t>
            </a:r>
            <a:r>
              <a:rPr lang="it-IT" dirty="0">
                <a:solidFill>
                  <a:schemeClr val="bg1"/>
                </a:solidFill>
              </a:rPr>
              <a:t>ASDC-ASI, Rome, </a:t>
            </a:r>
            <a:r>
              <a:rPr lang="it-IT" dirty="0" err="1">
                <a:solidFill>
                  <a:schemeClr val="bg1"/>
                </a:solidFill>
              </a:rPr>
              <a:t>Italy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aseline="30000" dirty="0">
                <a:solidFill>
                  <a:schemeClr val="bg1"/>
                </a:solidFill>
              </a:rPr>
              <a:t>4</a:t>
            </a:r>
            <a:r>
              <a:rPr lang="it-IT" dirty="0">
                <a:solidFill>
                  <a:schemeClr val="bg1"/>
                </a:solidFill>
              </a:rPr>
              <a:t>ASI-URS, Rome, </a:t>
            </a:r>
            <a:r>
              <a:rPr lang="it-IT" dirty="0" err="1">
                <a:solidFill>
                  <a:schemeClr val="bg1"/>
                </a:solidFill>
              </a:rPr>
              <a:t>Italy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it-IT" baseline="30000" dirty="0">
                <a:solidFill>
                  <a:schemeClr val="bg1"/>
                </a:solidFill>
              </a:rPr>
              <a:t>5</a:t>
            </a:r>
            <a:r>
              <a:rPr lang="it-IT" dirty="0">
                <a:solidFill>
                  <a:schemeClr val="bg1"/>
                </a:solidFill>
              </a:rPr>
              <a:t>JPL, California </a:t>
            </a:r>
            <a:r>
              <a:rPr lang="it-IT" dirty="0" err="1">
                <a:solidFill>
                  <a:schemeClr val="bg1"/>
                </a:solidFill>
              </a:rPr>
              <a:t>Inst</a:t>
            </a:r>
            <a:r>
              <a:rPr lang="it-IT" dirty="0">
                <a:solidFill>
                  <a:schemeClr val="bg1"/>
                </a:solidFill>
              </a:rPr>
              <a:t>. Tech, Pasadena, CA, USA</a:t>
            </a:r>
            <a:endParaRPr lang="it-IT" baseline="30000" dirty="0">
              <a:solidFill>
                <a:schemeClr val="bg1"/>
              </a:solidFill>
            </a:endParaRPr>
          </a:p>
          <a:p>
            <a:r>
              <a:rPr lang="it-IT" baseline="30000" dirty="0">
                <a:solidFill>
                  <a:schemeClr val="bg1"/>
                </a:solidFill>
              </a:rPr>
              <a:t>6</a:t>
            </a:r>
            <a:r>
              <a:rPr lang="it-IT" dirty="0">
                <a:solidFill>
                  <a:schemeClr val="bg1"/>
                </a:solidFill>
              </a:rPr>
              <a:t>UCLA, Los Angeles, CA, USA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D0A4A55-AFEC-4A40-8637-8307EE18C822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C5233693-2959-423B-8FBC-77FFAF06830D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5011A577-2FBF-445A-A762-EADB2EBE7A1F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" name="Gruppo 27">
                <a:extLst>
                  <a:ext uri="{FF2B5EF4-FFF2-40B4-BE49-F238E27FC236}">
                    <a16:creationId xmlns:a16="http://schemas.microsoft.com/office/drawing/2014/main" id="{8F59763B-6B2F-4A4A-BFF1-6427C0B04A6F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29" name="Immagine 28">
                  <a:extLst>
                    <a:ext uri="{FF2B5EF4-FFF2-40B4-BE49-F238E27FC236}">
                      <a16:creationId xmlns:a16="http://schemas.microsoft.com/office/drawing/2014/main" id="{CAE78BF1-50A8-45C1-8992-EEBD79F8A6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0" name="Immagine 29">
                  <a:extLst>
                    <a:ext uri="{FF2B5EF4-FFF2-40B4-BE49-F238E27FC236}">
                      <a16:creationId xmlns:a16="http://schemas.microsoft.com/office/drawing/2014/main" id="{3C7717C5-9DD2-41A5-BDDA-1A19F23912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9485BB9-211F-4395-B921-23AB7EF66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82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8CA768C-BFCB-4FE9-8E0E-F93D2A8D3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 b="5895"/>
          <a:stretch/>
        </p:blipFill>
        <p:spPr>
          <a:xfrm>
            <a:off x="1452538" y="500382"/>
            <a:ext cx="9763174" cy="577096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782325-9D38-42D2-81AA-230191AC2CD1}"/>
              </a:ext>
            </a:extLst>
          </p:cNvPr>
          <p:cNvSpPr txBox="1"/>
          <p:nvPr/>
        </p:nvSpPr>
        <p:spPr>
          <a:xfrm>
            <a:off x="171636" y="1843319"/>
            <a:ext cx="2085553" cy="707886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Na-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mixtures</a:t>
            </a:r>
            <a:endParaRPr lang="en-GB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80E8D6-C2A2-4BB7-83B5-CFF999D4D7FD}"/>
              </a:ext>
            </a:extLst>
          </p:cNvPr>
          <p:cNvSpPr txBox="1"/>
          <p:nvPr/>
        </p:nvSpPr>
        <p:spPr>
          <a:xfrm>
            <a:off x="3696096" y="158645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Haulani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- 4.0 µm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EF1D1686-6C22-4280-B944-FC19E73245A5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24D7070B-3A50-42DE-B14E-7D4F80E11968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E989B5E2-DEDD-481C-BA12-DE94834C093C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B18454E4-C40B-47EF-A65C-D75229A9496D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31" name="Immagine 30">
                  <a:extLst>
                    <a:ext uri="{FF2B5EF4-FFF2-40B4-BE49-F238E27FC236}">
                      <a16:creationId xmlns:a16="http://schemas.microsoft.com/office/drawing/2014/main" id="{741F0940-6AF7-4326-8E0B-97C6E547EB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2" name="Immagine 31">
                  <a:extLst>
                    <a:ext uri="{FF2B5EF4-FFF2-40B4-BE49-F238E27FC236}">
                      <a16:creationId xmlns:a16="http://schemas.microsoft.com/office/drawing/2014/main" id="{BBE3E29C-E3E3-42D7-9249-F416370D73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22422FA3-7E2D-4914-A090-15F769FD2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82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0CF16-0658-436D-8D47-BC40F21F9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8646" r="5078" b="5710"/>
          <a:stretch/>
        </p:blipFill>
        <p:spPr>
          <a:xfrm>
            <a:off x="57150" y="123825"/>
            <a:ext cx="12082252" cy="6027576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11529FF0-4C78-4921-83FB-FB75E43EC7DF}"/>
              </a:ext>
            </a:extLst>
          </p:cNvPr>
          <p:cNvSpPr/>
          <p:nvPr/>
        </p:nvSpPr>
        <p:spPr>
          <a:xfrm>
            <a:off x="6229350" y="613589"/>
            <a:ext cx="828675" cy="466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5694C8-67EA-45E3-8AAD-88266E2DFCAF}"/>
              </a:ext>
            </a:extLst>
          </p:cNvPr>
          <p:cNvSpPr txBox="1"/>
          <p:nvPr/>
        </p:nvSpPr>
        <p:spPr>
          <a:xfrm>
            <a:off x="3086100" y="585014"/>
            <a:ext cx="288607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organics</a:t>
            </a: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02DBC8-0AC7-4474-9807-3CF0F4ACABAA}"/>
              </a:ext>
            </a:extLst>
          </p:cNvPr>
          <p:cNvSpPr txBox="1"/>
          <p:nvPr/>
        </p:nvSpPr>
        <p:spPr>
          <a:xfrm>
            <a:off x="1504950" y="1518166"/>
            <a:ext cx="18764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0.01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CD0CF6E9-BA74-4B3F-B59E-FC8C3695DCDE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0F0B3F60-70E0-4DE0-BD0E-868910605C73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344DD499-988B-4F23-9233-5549F74CB6DC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79051313-B0FF-4F80-A4E6-4441216B159B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31" name="Immagine 30">
                  <a:extLst>
                    <a:ext uri="{FF2B5EF4-FFF2-40B4-BE49-F238E27FC236}">
                      <a16:creationId xmlns:a16="http://schemas.microsoft.com/office/drawing/2014/main" id="{FF6F706C-FFB5-46C9-A623-5DBEBC61E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2" name="Immagine 31">
                  <a:extLst>
                    <a:ext uri="{FF2B5EF4-FFF2-40B4-BE49-F238E27FC236}">
                      <a16:creationId xmlns:a16="http://schemas.microsoft.com/office/drawing/2014/main" id="{344D9DC6-A0F9-4315-B806-EF23D5BE8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AC228C46-854A-48DF-B9EE-3BFDA154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CD488D-AB6E-409F-AC73-F3EBC04574DB}"/>
              </a:ext>
            </a:extLst>
          </p:cNvPr>
          <p:cNvSpPr txBox="1"/>
          <p:nvPr/>
        </p:nvSpPr>
        <p:spPr>
          <a:xfrm>
            <a:off x="3086100" y="-76706"/>
            <a:ext cx="72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(3.4 µm band) vs Mg-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48E561-DC60-4ED9-861B-9CBD43365007}"/>
              </a:ext>
            </a:extLst>
          </p:cNvPr>
          <p:cNvSpPr txBox="1"/>
          <p:nvPr/>
        </p:nvSpPr>
        <p:spPr>
          <a:xfrm>
            <a:off x="9272332" y="1645397"/>
            <a:ext cx="19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Pearson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=0.507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8BC933A-229A-44E1-BE5A-4918D31FEA30}"/>
              </a:ext>
            </a:extLst>
          </p:cNvPr>
          <p:cNvSpPr/>
          <p:nvPr/>
        </p:nvSpPr>
        <p:spPr>
          <a:xfrm>
            <a:off x="8821196" y="1245287"/>
            <a:ext cx="140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8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8CA768C-BFCB-4FE9-8E0E-F93D2A8D3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" t="9325" r="2908" b="4966"/>
          <a:stretch/>
        </p:blipFill>
        <p:spPr>
          <a:xfrm>
            <a:off x="0" y="673807"/>
            <a:ext cx="12197916" cy="520311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493290B-327D-4142-8A3E-1542C2BCB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96" y="0"/>
            <a:ext cx="3406769" cy="2725416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68C7FB76-92F1-4876-B053-154C5FEFDCE0}"/>
              </a:ext>
            </a:extLst>
          </p:cNvPr>
          <p:cNvGrpSpPr/>
          <p:nvPr/>
        </p:nvGrpSpPr>
        <p:grpSpPr>
          <a:xfrm>
            <a:off x="245300" y="4062464"/>
            <a:ext cx="11794300" cy="707886"/>
            <a:chOff x="245300" y="4081514"/>
            <a:chExt cx="11794300" cy="707886"/>
          </a:xfrm>
        </p:grpSpPr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D5BCEE6E-6881-421E-8308-F96B1AAE8A5D}"/>
                </a:ext>
              </a:extLst>
            </p:cNvPr>
            <p:cNvCxnSpPr>
              <a:cxnSpLocks/>
            </p:cNvCxnSpPr>
            <p:nvPr/>
          </p:nvCxnSpPr>
          <p:spPr>
            <a:xfrm>
              <a:off x="825628" y="4387979"/>
              <a:ext cx="11213972" cy="0"/>
            </a:xfrm>
            <a:prstGeom prst="line">
              <a:avLst/>
            </a:prstGeom>
            <a:ln>
              <a:solidFill>
                <a:srgbClr val="FF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B5C7C9C-ECA9-4260-8DBD-9319D30DBBCB}"/>
                </a:ext>
              </a:extLst>
            </p:cNvPr>
            <p:cNvSpPr txBox="1"/>
            <p:nvPr/>
          </p:nvSpPr>
          <p:spPr>
            <a:xfrm>
              <a:off x="245300" y="4081514"/>
              <a:ext cx="3355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Ernutet</a:t>
              </a:r>
              <a:r>
                <a:rPr lang="it-IT" sz="20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CCP </a:t>
              </a:r>
            </a:p>
            <a:p>
              <a:pPr algn="ctr"/>
              <a:r>
                <a:rPr lang="it-IT" sz="20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it-IT" sz="2000" dirty="0" err="1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organics-rich</a:t>
              </a:r>
              <a:r>
                <a:rPr lang="it-IT" sz="20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GB" sz="20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5B633BC-D537-46C9-BC15-692F11C4224D}"/>
              </a:ext>
            </a:extLst>
          </p:cNvPr>
          <p:cNvGrpSpPr/>
          <p:nvPr/>
        </p:nvGrpSpPr>
        <p:grpSpPr>
          <a:xfrm>
            <a:off x="578879" y="3609940"/>
            <a:ext cx="11327371" cy="400110"/>
            <a:chOff x="578879" y="3628990"/>
            <a:chExt cx="11327371" cy="400110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3BC3C36-7F19-4B28-91EC-854EBB37780B}"/>
                </a:ext>
              </a:extLst>
            </p:cNvPr>
            <p:cNvCxnSpPr>
              <a:cxnSpLocks/>
            </p:cNvCxnSpPr>
            <p:nvPr/>
          </p:nvCxnSpPr>
          <p:spPr>
            <a:xfrm>
              <a:off x="941034" y="3927448"/>
              <a:ext cx="10965216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308A85F9-99A1-4AE3-8EBE-0C294B594FC1}"/>
                </a:ext>
              </a:extLst>
            </p:cNvPr>
            <p:cNvSpPr txBox="1"/>
            <p:nvPr/>
          </p:nvSpPr>
          <p:spPr>
            <a:xfrm>
              <a:off x="578879" y="3628990"/>
              <a:ext cx="32213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Ernutet</a:t>
              </a:r>
              <a:r>
                <a:rPr lang="it-IT" sz="20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BS (</a:t>
              </a:r>
              <a:r>
                <a:rPr lang="it-IT" sz="2000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organics-rich</a:t>
              </a:r>
              <a:r>
                <a:rPr lang="it-IT" sz="20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CEDCED7-B735-46B2-9500-21732043AB2A}"/>
              </a:ext>
            </a:extLst>
          </p:cNvPr>
          <p:cNvGrpSpPr/>
          <p:nvPr/>
        </p:nvGrpSpPr>
        <p:grpSpPr>
          <a:xfrm>
            <a:off x="612562" y="2335913"/>
            <a:ext cx="11168106" cy="400110"/>
            <a:chOff x="612562" y="2354963"/>
            <a:chExt cx="11168106" cy="400110"/>
          </a:xfrm>
        </p:grpSpPr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7D02F6C4-8BCB-4970-8EED-AB446FA72342}"/>
                </a:ext>
              </a:extLst>
            </p:cNvPr>
            <p:cNvCxnSpPr/>
            <p:nvPr/>
          </p:nvCxnSpPr>
          <p:spPr>
            <a:xfrm flipV="1">
              <a:off x="1029810" y="2652066"/>
              <a:ext cx="10750858" cy="802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F26DD433-FAFD-44D7-9AE9-DA30CA8BCC20}"/>
                </a:ext>
              </a:extLst>
            </p:cNvPr>
            <p:cNvSpPr txBox="1"/>
            <p:nvPr/>
          </p:nvSpPr>
          <p:spPr>
            <a:xfrm>
              <a:off x="612562" y="2354963"/>
              <a:ext cx="3460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Ernutet</a:t>
              </a:r>
              <a:r>
                <a:rPr lang="it-IT" sz="2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floor</a:t>
              </a:r>
              <a:r>
                <a:rPr lang="it-IT" sz="2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it-IT" sz="2000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organics-rich</a:t>
              </a:r>
              <a:r>
                <a:rPr lang="it-IT" sz="2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GB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1B97E7-34D8-4BF6-BD1F-CF7C4961072A}"/>
              </a:ext>
            </a:extLst>
          </p:cNvPr>
          <p:cNvSpPr txBox="1"/>
          <p:nvPr/>
        </p:nvSpPr>
        <p:spPr>
          <a:xfrm>
            <a:off x="1359209" y="1152541"/>
            <a:ext cx="280321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Organics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abundant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in the BS</a:t>
            </a: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4CE30E6E-9829-4BDE-A3AF-0E08184854A1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C23192D6-E190-4DAB-82B6-BD9D466B4A15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33865541-1EF7-4BE9-B955-849A41A9B7C4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4" name="Gruppo 43">
                <a:extLst>
                  <a:ext uri="{FF2B5EF4-FFF2-40B4-BE49-F238E27FC236}">
                    <a16:creationId xmlns:a16="http://schemas.microsoft.com/office/drawing/2014/main" id="{E737840F-0401-4EAF-9D33-ABA7C2F73115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45" name="Immagine 44">
                  <a:extLst>
                    <a:ext uri="{FF2B5EF4-FFF2-40B4-BE49-F238E27FC236}">
                      <a16:creationId xmlns:a16="http://schemas.microsoft.com/office/drawing/2014/main" id="{97FF7B62-50DB-4F6A-8B2C-3DC36C253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6" name="Immagine 45">
                  <a:extLst>
                    <a:ext uri="{FF2B5EF4-FFF2-40B4-BE49-F238E27FC236}">
                      <a16:creationId xmlns:a16="http://schemas.microsoft.com/office/drawing/2014/main" id="{045F15B5-B660-4127-9DD3-F16A00F43C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9F26C38F-C0A3-490E-9015-18CFBA63A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6E9A524-1274-4D29-B427-6E0FEAA5D980}"/>
              </a:ext>
            </a:extLst>
          </p:cNvPr>
          <p:cNvSpPr txBox="1"/>
          <p:nvPr/>
        </p:nvSpPr>
        <p:spPr>
          <a:xfrm>
            <a:off x="3115176" y="200915"/>
            <a:ext cx="546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Ernutet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- 3.4 µm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5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D76A600F-BF8F-4B71-9469-D98E0E45B4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10236" r="-2408" b="6868"/>
          <a:stretch/>
        </p:blipFill>
        <p:spPr>
          <a:xfrm>
            <a:off x="1460438" y="335535"/>
            <a:ext cx="10043484" cy="578781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2ABB23-8E60-4DE9-8988-02763F6C492F}"/>
              </a:ext>
            </a:extLst>
          </p:cNvPr>
          <p:cNvSpPr txBox="1"/>
          <p:nvPr/>
        </p:nvSpPr>
        <p:spPr>
          <a:xfrm>
            <a:off x="15846" y="839722"/>
            <a:ext cx="254090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Ca/Mg- and Na-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endParaRPr lang="en-GB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6E06B5FE-9D46-471D-A99B-636EDE699C9F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82837B24-B142-4583-B62C-A8679215CBEE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9673D153-DA24-454E-AB19-4071E73F32B1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D0C11730-9604-4441-A114-70377A603AE3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31" name="Immagine 30">
                  <a:extLst>
                    <a:ext uri="{FF2B5EF4-FFF2-40B4-BE49-F238E27FC236}">
                      <a16:creationId xmlns:a16="http://schemas.microsoft.com/office/drawing/2014/main" id="{9D5EE176-3E75-482F-95A5-0360B32860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2" name="Immagine 31">
                  <a:extLst>
                    <a:ext uri="{FF2B5EF4-FFF2-40B4-BE49-F238E27FC236}">
                      <a16:creationId xmlns:a16="http://schemas.microsoft.com/office/drawing/2014/main" id="{215C561E-4F13-4DCA-9FD3-6BC5FAC983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3EA00FD7-22E1-45F5-BB9A-D28792754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8CAF8A-426C-4D74-A150-CD9F7544F825}"/>
              </a:ext>
            </a:extLst>
          </p:cNvPr>
          <p:cNvSpPr txBox="1"/>
          <p:nvPr/>
        </p:nvSpPr>
        <p:spPr>
          <a:xfrm>
            <a:off x="3751801" y="0"/>
            <a:ext cx="546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Ernutet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- 4.0 µm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4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FB6F24-8CC7-4E9F-9998-F6230A7E7808}"/>
              </a:ext>
            </a:extLst>
          </p:cNvPr>
          <p:cNvSpPr txBox="1"/>
          <p:nvPr/>
        </p:nvSpPr>
        <p:spPr>
          <a:xfrm>
            <a:off x="3905693" y="0"/>
            <a:ext cx="438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B2FC77-B881-4329-BA24-DAF15B985775}"/>
              </a:ext>
            </a:extLst>
          </p:cNvPr>
          <p:cNvSpPr txBox="1"/>
          <p:nvPr/>
        </p:nvSpPr>
        <p:spPr>
          <a:xfrm>
            <a:off x="0" y="644928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Mg-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NH</a:t>
            </a:r>
            <a:r>
              <a:rPr lang="it-IT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-phyllosilicates, dark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endParaRPr lang="it-IT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Haulani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Ikapati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features) are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Na- and Mg/Ca-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Ceres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Na-carbonate can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Ikapati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oldest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Ernutet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Na- and Mg/Ca-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Ceres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Ernutet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Ernutet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Ernutet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2.7 and 3.1 µm band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heterogeneity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subsurface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Na-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Na- and Ca/Mg-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seems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heterogeneity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Na-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subsurface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weathering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2.7 µm band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Mg-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phyllosilcates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decreasing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dark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grain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7337919-8C28-4551-9512-8AC5462059B9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A5B694AF-1D64-43E0-BE27-B4DAB1CB2E20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3C826D0D-4543-4881-9FB4-5EB52E1D576A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522A7234-796A-4894-8BD4-F101112D0841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25" name="Immagine 24">
                  <a:extLst>
                    <a:ext uri="{FF2B5EF4-FFF2-40B4-BE49-F238E27FC236}">
                      <a16:creationId xmlns:a16="http://schemas.microsoft.com/office/drawing/2014/main" id="{A6B40F7B-055C-4EA0-AAAC-D09D1A8735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6" name="Immagine 25">
                  <a:extLst>
                    <a:ext uri="{FF2B5EF4-FFF2-40B4-BE49-F238E27FC236}">
                      <a16:creationId xmlns:a16="http://schemas.microsoft.com/office/drawing/2014/main" id="{B0AC6949-C0DE-4147-86F8-1316593D5B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BDF44F4F-5585-4870-A810-F1688A5A5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47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F1EE7CB3-B8D6-4926-9E55-B1A2C883F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67"/>
            <a:ext cx="5047455" cy="57865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838A6C-924D-40B3-89C3-0ADFEAB770AA}"/>
              </a:ext>
            </a:extLst>
          </p:cNvPr>
          <p:cNvSpPr txBox="1"/>
          <p:nvPr/>
        </p:nvSpPr>
        <p:spPr>
          <a:xfrm>
            <a:off x="4860506" y="80867"/>
            <a:ext cx="3561381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craters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uplift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Inward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collapse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8C951F-E85F-4562-B7F0-0E59F69EF48B}"/>
              </a:ext>
            </a:extLst>
          </p:cNvPr>
          <p:cNvSpPr txBox="1"/>
          <p:nvPr/>
        </p:nvSpPr>
        <p:spPr>
          <a:xfrm>
            <a:off x="8787387" y="80867"/>
            <a:ext cx="329479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uplift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fresher material coming from the subsurface as a consequence of the impact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A36A9C-2C3F-428D-AF98-E2D7EF4E8E22}"/>
              </a:ext>
            </a:extLst>
          </p:cNvPr>
          <p:cNvSpPr txBox="1"/>
          <p:nvPr/>
        </p:nvSpPr>
        <p:spPr>
          <a:xfrm>
            <a:off x="2742006" y="5735714"/>
            <a:ext cx="262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/>
              <a:t>French, B. M. (1998)</a:t>
            </a:r>
            <a:endParaRPr lang="en-GB" sz="1200" i="1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38DA1AB-5065-4E14-8781-EA64A958F09F}"/>
              </a:ext>
            </a:extLst>
          </p:cNvPr>
          <p:cNvGrpSpPr/>
          <p:nvPr/>
        </p:nvGrpSpPr>
        <p:grpSpPr>
          <a:xfrm>
            <a:off x="8516775" y="2336779"/>
            <a:ext cx="3657141" cy="3313053"/>
            <a:chOff x="37087" y="3074190"/>
            <a:chExt cx="3069591" cy="2976842"/>
          </a:xfrm>
        </p:grpSpPr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1C30CB32-E3A6-4709-A003-949034107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7" y="3074190"/>
              <a:ext cx="2976842" cy="2976842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1780798" y="5649832"/>
              <a:ext cx="1325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Ikapati</a:t>
              </a:r>
              <a:endPara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38B69EEF-D0D7-4CB6-A820-8417918FFD25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F354ADAA-36D7-444F-BD8D-A41C6DF767D9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EEAE8E69-DE74-4302-AB27-49E11FB0AF00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uppo 34">
                <a:extLst>
                  <a:ext uri="{FF2B5EF4-FFF2-40B4-BE49-F238E27FC236}">
                    <a16:creationId xmlns:a16="http://schemas.microsoft.com/office/drawing/2014/main" id="{C87E101E-3523-4CB7-BFD5-D1ABB888666C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36" name="Immagine 35">
                  <a:extLst>
                    <a:ext uri="{FF2B5EF4-FFF2-40B4-BE49-F238E27FC236}">
                      <a16:creationId xmlns:a16="http://schemas.microsoft.com/office/drawing/2014/main" id="{9CD65CE2-2269-4BAA-AEF1-EC3A170810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7" name="Immagine 36">
                  <a:extLst>
                    <a:ext uri="{FF2B5EF4-FFF2-40B4-BE49-F238E27FC236}">
                      <a16:creationId xmlns:a16="http://schemas.microsoft.com/office/drawing/2014/main" id="{A3FDC040-814C-4304-BD31-7FEEEC0703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F83E9CE3-7F9D-4F8D-B252-DC482C197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53F7FB-B7F2-4573-9067-C7888FE44AF9}"/>
              </a:ext>
            </a:extLst>
          </p:cNvPr>
          <p:cNvSpPr txBox="1"/>
          <p:nvPr/>
        </p:nvSpPr>
        <p:spPr>
          <a:xfrm>
            <a:off x="5152877" y="1387520"/>
            <a:ext cx="3163587" cy="4555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craters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impact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release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rock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beneath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transient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shock-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rarely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producing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rock’s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volume of rock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beneath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transient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uplif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50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AD98E84-19CA-476E-8127-7EA5CABE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9312"/>
            <a:ext cx="8396872" cy="4733737"/>
          </a:xfrm>
          <a:prstGeom prst="rect">
            <a:avLst/>
          </a:prstGeom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539C0668-1F81-4639-93CB-9AB8F5098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11202"/>
              </p:ext>
            </p:extLst>
          </p:nvPr>
        </p:nvGraphicFramePr>
        <p:xfrm>
          <a:off x="8483917" y="785934"/>
          <a:ext cx="3618066" cy="46098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31942">
                  <a:extLst>
                    <a:ext uri="{9D8B030D-6E8A-4147-A177-3AD203B41FA5}">
                      <a16:colId xmlns:a16="http://schemas.microsoft.com/office/drawing/2014/main" val="2079800662"/>
                    </a:ext>
                  </a:extLst>
                </a:gridCol>
                <a:gridCol w="825519">
                  <a:extLst>
                    <a:ext uri="{9D8B030D-6E8A-4147-A177-3AD203B41FA5}">
                      <a16:colId xmlns:a16="http://schemas.microsoft.com/office/drawing/2014/main" val="1781856393"/>
                    </a:ext>
                  </a:extLst>
                </a:gridCol>
                <a:gridCol w="646693">
                  <a:extLst>
                    <a:ext uri="{9D8B030D-6E8A-4147-A177-3AD203B41FA5}">
                      <a16:colId xmlns:a16="http://schemas.microsoft.com/office/drawing/2014/main" val="539189920"/>
                    </a:ext>
                  </a:extLst>
                </a:gridCol>
                <a:gridCol w="789412">
                  <a:extLst>
                    <a:ext uri="{9D8B030D-6E8A-4147-A177-3AD203B41FA5}">
                      <a16:colId xmlns:a16="http://schemas.microsoft.com/office/drawing/2014/main" val="57859412"/>
                    </a:ext>
                  </a:extLst>
                </a:gridCol>
                <a:gridCol w="724500">
                  <a:extLst>
                    <a:ext uri="{9D8B030D-6E8A-4147-A177-3AD203B41FA5}">
                      <a16:colId xmlns:a16="http://schemas.microsoft.com/office/drawing/2014/main" val="1918908040"/>
                    </a:ext>
                  </a:extLst>
                </a:gridCol>
              </a:tblGrid>
              <a:tr h="265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 dirty="0">
                          <a:effectLst/>
                        </a:rPr>
                        <a:t>Name-Feature</a:t>
                      </a:r>
                      <a:endParaRPr lang="en-GB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 dirty="0">
                          <a:effectLst/>
                        </a:rPr>
                        <a:t>Quadrangle</a:t>
                      </a:r>
                      <a:endParaRPr lang="en-GB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 dirty="0">
                          <a:effectLst/>
                        </a:rPr>
                        <a:t>Diameter </a:t>
                      </a:r>
                    </a:p>
                    <a:p>
                      <a:pPr algn="ctr" fontAlgn="b"/>
                      <a:r>
                        <a:rPr lang="en-GB" sz="800" b="1" i="1" u="none" strike="noStrike" dirty="0">
                          <a:effectLst/>
                        </a:rPr>
                        <a:t>(km)</a:t>
                      </a:r>
                      <a:endParaRPr lang="en-GB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 dirty="0">
                          <a:effectLst/>
                        </a:rPr>
                        <a:t>Lat</a:t>
                      </a:r>
                      <a:endParaRPr lang="en-GB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1" u="none" strike="noStrike" dirty="0">
                          <a:effectLst/>
                        </a:rPr>
                        <a:t>Lon</a:t>
                      </a:r>
                      <a:endParaRPr lang="en-GB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51324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62,8/64,23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192/196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95568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Datan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60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59,5/60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250,8/253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79630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Omonga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 </a:t>
                      </a:r>
                      <a:r>
                        <a:rPr lang="en-GB" sz="800" u="none" strike="noStrike" dirty="0" err="1">
                          <a:effectLst/>
                        </a:rPr>
                        <a:t>Coniraya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77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57,63/58,83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70,02/74,35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97529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Ernutet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 </a:t>
                      </a:r>
                      <a:r>
                        <a:rPr lang="en-GB" sz="800" u="none" strike="noStrike" dirty="0" err="1">
                          <a:effectLst/>
                        </a:rPr>
                        <a:t>Coniraya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53,4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52,07/53,6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43,9/46,2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195620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 </a:t>
                      </a:r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46,76/48,34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254,9/256,8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17871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Kaikara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72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41,48/43,77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221,8/224,47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41329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41,4/42,05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261,5/262,2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856502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38,6/40,77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245,7/247,5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89660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36,65/37,09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234,56/235,49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40894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Victa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Fejokoo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32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35,6/36,3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301,2/302,16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28782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Ikapati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Coniraya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32,9/34,3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44,2/46,2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9121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Abellio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Fejokoo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32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32,6/33,7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292,8/293,5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194519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CCP13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30,5/31,64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216,04/217,5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87488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Ninsar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Ezinu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40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29/30,6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262,6/264,5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65504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Fejokoo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Fejokoo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68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28/30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310/312,7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91829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Achita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Coniraya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25,03/26,5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65,27/66,3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59779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Dantu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Dantu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170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23,46/26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136,88/140,18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63484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Occator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Occator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92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19,11/20,13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237,49/238,61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28629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CCP19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Kerwan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17,35/18,87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124/125,4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99314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CCP20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Haulani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8,06/9,06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13,9/14,4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77256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Nepen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Occator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26,4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5,89/6,47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220,1/221,14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80309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Haulani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Haulani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34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5,37/6,24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10,05/11,41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25467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Azacca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Occator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49,91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-6,95/-6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217,73/219,35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7078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Kondos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Haulani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-20,19/-19,11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16/17,8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0691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CCP25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Sintana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-29,15/-28,39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85,02/85,77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217094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Tupo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Sintana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36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-32,57/-31,4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87,37/88,8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53477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Annona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Sintana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-48,94/-47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7,21/9,89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45360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Toharu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Toharu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-49,4/-47,4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154,3/159,2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47637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Sintana</a:t>
                      </a:r>
                      <a:r>
                        <a:rPr lang="en-GB" sz="800" u="none" strike="noStrike" dirty="0">
                          <a:effectLst/>
                        </a:rPr>
                        <a:t>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Sintana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-49,61/-48,29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46,07/47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36535"/>
                  </a:ext>
                </a:extLst>
              </a:tr>
              <a:tr h="144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Hamori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>
                          <a:effectLst/>
                        </a:rPr>
                        <a:t>Sintana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-61,3/-60,2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77,04/81,06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64838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8D6626-A663-404F-B344-D56B681CABDA}"/>
              </a:ext>
            </a:extLst>
          </p:cNvPr>
          <p:cNvSpPr txBox="1"/>
          <p:nvPr/>
        </p:nvSpPr>
        <p:spPr>
          <a:xfrm>
            <a:off x="4011930" y="247650"/>
            <a:ext cx="526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CCP on Ceres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05A875-E85E-4523-95E4-6997ACD22F40}"/>
              </a:ext>
            </a:extLst>
          </p:cNvPr>
          <p:cNvSpPr txBox="1"/>
          <p:nvPr/>
        </p:nvSpPr>
        <p:spPr>
          <a:xfrm>
            <a:off x="731520" y="5487622"/>
            <a:ext cx="767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Diameters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craters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26,4 km (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Nepen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 170 km (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Dantu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6886421D-E7BB-4E08-A4A3-B2E2AD20ADDE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79823543-C45A-4A2E-B3B4-766340926CD2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5FA6DE5C-4A66-4689-9B3B-1E05BD0C7675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CCF6B91F-49CA-44EB-8308-37940D9EE78A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31" name="Immagine 30">
                  <a:extLst>
                    <a:ext uri="{FF2B5EF4-FFF2-40B4-BE49-F238E27FC236}">
                      <a16:creationId xmlns:a16="http://schemas.microsoft.com/office/drawing/2014/main" id="{1919667A-7C12-4445-A142-B582D8238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2" name="Immagine 31">
                  <a:extLst>
                    <a:ext uri="{FF2B5EF4-FFF2-40B4-BE49-F238E27FC236}">
                      <a16:creationId xmlns:a16="http://schemas.microsoft.com/office/drawing/2014/main" id="{8C45465C-B0E5-4161-B67C-173FC0F258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415CCFBA-7B72-4466-A793-161489EE1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01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956E841D-5B44-4FD6-B1A6-86D8AFFC53F6}"/>
              </a:ext>
            </a:extLst>
          </p:cNvPr>
          <p:cNvGrpSpPr/>
          <p:nvPr/>
        </p:nvGrpSpPr>
        <p:grpSpPr>
          <a:xfrm>
            <a:off x="28575" y="3026028"/>
            <a:ext cx="6276795" cy="3132087"/>
            <a:chOff x="111305" y="3067415"/>
            <a:chExt cx="6341447" cy="310843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DB6B9BB7-00AA-4ECF-A215-D6C052519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" t="6478" r="4206" b="8664"/>
            <a:stretch/>
          </p:blipFill>
          <p:spPr>
            <a:xfrm>
              <a:off x="111305" y="3067415"/>
              <a:ext cx="6341447" cy="3108439"/>
            </a:xfrm>
            <a:prstGeom prst="rect">
              <a:avLst/>
            </a:prstGeom>
          </p:spPr>
        </p:pic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7BF5ECB8-AAAB-4128-B8C5-118CDDAC614F}"/>
                </a:ext>
              </a:extLst>
            </p:cNvPr>
            <p:cNvSpPr/>
            <p:nvPr/>
          </p:nvSpPr>
          <p:spPr>
            <a:xfrm>
              <a:off x="1139349" y="3276490"/>
              <a:ext cx="211086" cy="27249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882735BC-E0C7-45B0-AB42-856DC4D42138}"/>
                </a:ext>
              </a:extLst>
            </p:cNvPr>
            <p:cNvSpPr/>
            <p:nvPr/>
          </p:nvSpPr>
          <p:spPr>
            <a:xfrm>
              <a:off x="2524607" y="3269970"/>
              <a:ext cx="229120" cy="273773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B767157-AEBE-4478-8D93-E71E99E6F425}"/>
                </a:ext>
              </a:extLst>
            </p:cNvPr>
            <p:cNvSpPr/>
            <p:nvPr/>
          </p:nvSpPr>
          <p:spPr>
            <a:xfrm>
              <a:off x="4341090" y="3263428"/>
              <a:ext cx="95928" cy="274284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061E06-5A49-47EF-AB5D-C50045B31353}"/>
              </a:ext>
            </a:extLst>
          </p:cNvPr>
          <p:cNvGrpSpPr/>
          <p:nvPr/>
        </p:nvGrpSpPr>
        <p:grpSpPr>
          <a:xfrm>
            <a:off x="6430545" y="111929"/>
            <a:ext cx="5377280" cy="3061398"/>
            <a:chOff x="6248400" y="0"/>
            <a:chExt cx="5943600" cy="305930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06DA7A7-8AA7-49FA-A960-2488F6CB7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6892" r="6044" b="7221"/>
            <a:stretch/>
          </p:blipFill>
          <p:spPr>
            <a:xfrm>
              <a:off x="6248400" y="0"/>
              <a:ext cx="5943600" cy="3059300"/>
            </a:xfrm>
            <a:prstGeom prst="rect">
              <a:avLst/>
            </a:prstGeom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DC865CBE-2DE9-4DEC-A68C-C594612E08B4}"/>
                </a:ext>
              </a:extLst>
            </p:cNvPr>
            <p:cNvSpPr/>
            <p:nvPr/>
          </p:nvSpPr>
          <p:spPr>
            <a:xfrm>
              <a:off x="7145866" y="179565"/>
              <a:ext cx="200121" cy="266096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C1AEECD1-3C38-49C9-8A22-4ED6AAF7DC30}"/>
                </a:ext>
              </a:extLst>
            </p:cNvPr>
            <p:cNvSpPr/>
            <p:nvPr/>
          </p:nvSpPr>
          <p:spPr>
            <a:xfrm>
              <a:off x="8494377" y="173345"/>
              <a:ext cx="230028" cy="26734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2B4C42E6-F219-4E47-AA5B-75E26F76C280}"/>
                </a:ext>
              </a:extLst>
            </p:cNvPr>
            <p:cNvSpPr/>
            <p:nvPr/>
          </p:nvSpPr>
          <p:spPr>
            <a:xfrm>
              <a:off x="10276995" y="173346"/>
              <a:ext cx="101599" cy="267839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3BDB8037-9D16-4156-8F3F-E110DAAAF6AC}"/>
              </a:ext>
            </a:extLst>
          </p:cNvPr>
          <p:cNvGrpSpPr/>
          <p:nvPr/>
        </p:nvGrpSpPr>
        <p:grpSpPr>
          <a:xfrm>
            <a:off x="244253" y="175296"/>
            <a:ext cx="5970614" cy="2934665"/>
            <a:chOff x="180753" y="44164"/>
            <a:chExt cx="6271999" cy="311250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8" t="8253" r="5036" b="7769"/>
            <a:stretch/>
          </p:blipFill>
          <p:spPr bwMode="auto">
            <a:xfrm>
              <a:off x="180753" y="44164"/>
              <a:ext cx="6271999" cy="3112509"/>
            </a:xfrm>
            <a:prstGeom prst="rect">
              <a:avLst/>
            </a:prstGeom>
            <a:noFill/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0D9EDB76-AD24-4066-ADFA-52789146B0CD}"/>
                </a:ext>
              </a:extLst>
            </p:cNvPr>
            <p:cNvSpPr/>
            <p:nvPr/>
          </p:nvSpPr>
          <p:spPr>
            <a:xfrm>
              <a:off x="1139348" y="181812"/>
              <a:ext cx="211086" cy="276486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62A36F3F-B1E1-4326-B9E3-305A222783A0}"/>
                </a:ext>
              </a:extLst>
            </p:cNvPr>
            <p:cNvSpPr/>
            <p:nvPr/>
          </p:nvSpPr>
          <p:spPr>
            <a:xfrm>
              <a:off x="2548922" y="182731"/>
              <a:ext cx="224614" cy="276486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453ED7B1-C8F1-4567-A067-F9A8A2952396}"/>
                </a:ext>
              </a:extLst>
            </p:cNvPr>
            <p:cNvSpPr/>
            <p:nvPr/>
          </p:nvSpPr>
          <p:spPr>
            <a:xfrm>
              <a:off x="4378467" y="181812"/>
              <a:ext cx="91933" cy="277230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1F646474-4B2F-41E9-8D11-246FC73B6D74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56DCE74A-9FC5-4B57-8A09-778131766E41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414FCB25-6B6D-49BC-AABC-DAF7DB9214B7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290FE27C-B5DE-48BA-AAA2-9C3678549957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41" name="Immagine 40">
                  <a:extLst>
                    <a:ext uri="{FF2B5EF4-FFF2-40B4-BE49-F238E27FC236}">
                      <a16:creationId xmlns:a16="http://schemas.microsoft.com/office/drawing/2014/main" id="{C05BBA5E-84D1-4684-8141-F5954FA2D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2" name="Immagine 41">
                  <a:extLst>
                    <a:ext uri="{FF2B5EF4-FFF2-40B4-BE49-F238E27FC236}">
                      <a16:creationId xmlns:a16="http://schemas.microsoft.com/office/drawing/2014/main" id="{F8001821-0E79-4F66-B51E-11534C2098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D3AD4869-2F12-4365-A515-FF6095BE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D10A14-9133-41B6-B7DC-F34B51CF270E}"/>
              </a:ext>
            </a:extLst>
          </p:cNvPr>
          <p:cNvSpPr txBox="1"/>
          <p:nvPr/>
        </p:nvSpPr>
        <p:spPr>
          <a:xfrm>
            <a:off x="7242498" y="3450072"/>
            <a:ext cx="416538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ccps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 µm (Mg-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µm (NH</a:t>
            </a:r>
            <a:r>
              <a:rPr lang="it-IT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-phyllosilicates)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µm (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 µm (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3BF37FF-0D2C-4494-9EE3-31E10D730B02}"/>
              </a:ext>
            </a:extLst>
          </p:cNvPr>
          <p:cNvSpPr txBox="1"/>
          <p:nvPr/>
        </p:nvSpPr>
        <p:spPr>
          <a:xfrm>
            <a:off x="6430545" y="5521569"/>
            <a:ext cx="550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spectral difference is exposed in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Haulani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4E5B72-0D51-4865-89D8-120A7F85B983}"/>
              </a:ext>
            </a:extLst>
          </p:cNvPr>
          <p:cNvSpPr txBox="1"/>
          <p:nvPr/>
        </p:nvSpPr>
        <p:spPr>
          <a:xfrm>
            <a:off x="665138" y="3988681"/>
            <a:ext cx="230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Haulani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endParaRPr lang="en-GB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01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CD679C-11BE-4DFD-9025-4DB9CBF749E3}"/>
              </a:ext>
            </a:extLst>
          </p:cNvPr>
          <p:cNvSpPr txBox="1"/>
          <p:nvPr/>
        </p:nvSpPr>
        <p:spPr>
          <a:xfrm>
            <a:off x="1" y="149417"/>
            <a:ext cx="1219200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retrieve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ccps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Delimitation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continuum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(Galiano, A. et  al., SB9 session)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 of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it-IT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and 3.4 µm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2.7, 3.1 and 3.4 µm band centers and band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reflectance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reflectance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curve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suitable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4.0 µm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band: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retrieved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3E3428F-5AF4-4861-8660-600E64F28CC4}"/>
              </a:ext>
            </a:extLst>
          </p:cNvPr>
          <p:cNvSpPr/>
          <p:nvPr/>
        </p:nvSpPr>
        <p:spPr>
          <a:xfrm>
            <a:off x="2114551" y="4181469"/>
            <a:ext cx="840105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BC=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wavelength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minimum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reflectance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fitted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BD=1-R</a:t>
            </a:r>
            <a:r>
              <a:rPr lang="it-IT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/R</a:t>
            </a:r>
            <a:r>
              <a:rPr lang="it-IT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photometrically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corrected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0° by Longobardo, A. et al., SB5 session)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1.2 and 1.9 µm 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photometrically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corrected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0° by Longobardo, A. et al., SB5 session)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0A5DC2D-E6BE-4E36-8425-824B17DD2F9A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2A49E36F-A00C-47AB-8A82-395A0697509C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564FC47-F4E2-463F-B791-2263A3F44F27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5443E8EE-70B2-4C07-9A50-7A5F308A8110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9" name="Immagine 8">
                  <a:extLst>
                    <a:ext uri="{FF2B5EF4-FFF2-40B4-BE49-F238E27FC236}">
                      <a16:creationId xmlns:a16="http://schemas.microsoft.com/office/drawing/2014/main" id="{AF4BB7F1-2FFF-4D69-9A14-DC9BB4DA32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" name="Immagine 9">
                  <a:extLst>
                    <a:ext uri="{FF2B5EF4-FFF2-40B4-BE49-F238E27FC236}">
                      <a16:creationId xmlns:a16="http://schemas.microsoft.com/office/drawing/2014/main" id="{38C8CFD8-DA58-4F5C-8A35-5F4ED4AD7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4A99222-676B-4FCC-B67E-64C9D477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11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A92C67-FDC7-43F4-B812-BD2FEC36D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5899" r="4296" b="6205"/>
          <a:stretch/>
        </p:blipFill>
        <p:spPr>
          <a:xfrm>
            <a:off x="-1" y="9525"/>
            <a:ext cx="12194781" cy="612397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71EBE4-00B6-4C96-9B2B-C8ECC5C75C74}"/>
              </a:ext>
            </a:extLst>
          </p:cNvPr>
          <p:cNvSpPr txBox="1"/>
          <p:nvPr/>
        </p:nvSpPr>
        <p:spPr>
          <a:xfrm>
            <a:off x="2055015" y="1385218"/>
            <a:ext cx="18764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band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0.01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F89BDD9-024C-4B07-ADCA-E9BAA8EF62A1}"/>
              </a:ext>
            </a:extLst>
          </p:cNvPr>
          <p:cNvSpPr/>
          <p:nvPr/>
        </p:nvSpPr>
        <p:spPr>
          <a:xfrm>
            <a:off x="10171484" y="909918"/>
            <a:ext cx="871369" cy="49485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093E4C3-C22A-4ADE-BC38-7363C818A838}"/>
              </a:ext>
            </a:extLst>
          </p:cNvPr>
          <p:cNvSpPr/>
          <p:nvPr/>
        </p:nvSpPr>
        <p:spPr>
          <a:xfrm rot="21156171">
            <a:off x="1958071" y="4856259"/>
            <a:ext cx="3911464" cy="746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21DAB00D-4FED-4329-8D0A-394F9BC5A306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8AEDFCF1-AA1A-4816-822F-AB03D201504D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2CA3CA3B-59DA-4259-9838-254AE4867E09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CF0E8A55-40D2-4F37-8156-0401E4D2CFBD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31" name="Immagine 30">
                  <a:extLst>
                    <a:ext uri="{FF2B5EF4-FFF2-40B4-BE49-F238E27FC236}">
                      <a16:creationId xmlns:a16="http://schemas.microsoft.com/office/drawing/2014/main" id="{01526729-4B8F-4A5B-9CB4-C751ADAC5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2" name="Immagine 31">
                  <a:extLst>
                    <a:ext uri="{FF2B5EF4-FFF2-40B4-BE49-F238E27FC236}">
                      <a16:creationId xmlns:a16="http://schemas.microsoft.com/office/drawing/2014/main" id="{0274E79F-455C-4605-8B9F-7982052EFF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5F19277-0C29-46CD-BA79-D4984DB94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E534E6-704B-4DB7-B5AD-6D61AE7B5A2D}"/>
              </a:ext>
            </a:extLst>
          </p:cNvPr>
          <p:cNvSpPr txBox="1"/>
          <p:nvPr/>
        </p:nvSpPr>
        <p:spPr>
          <a:xfrm>
            <a:off x="2055015" y="4169133"/>
            <a:ext cx="276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subsurface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168C87-8606-4BF7-9CAE-65B37C6C9301}"/>
              </a:ext>
            </a:extLst>
          </p:cNvPr>
          <p:cNvSpPr txBox="1"/>
          <p:nvPr/>
        </p:nvSpPr>
        <p:spPr>
          <a:xfrm>
            <a:off x="7700431" y="695678"/>
            <a:ext cx="238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ejecta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impact,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riches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endParaRPr lang="en-GB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7E30D7-BCAC-41A8-8582-85A8B88067BD}"/>
              </a:ext>
            </a:extLst>
          </p:cNvPr>
          <p:cNvSpPr txBox="1"/>
          <p:nvPr/>
        </p:nvSpPr>
        <p:spPr>
          <a:xfrm>
            <a:off x="3657599" y="-1701"/>
            <a:ext cx="602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it-IT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-phyllosilicates vs Mg-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6B8A60A-C4CF-4E60-BD95-109E7015099A}"/>
              </a:ext>
            </a:extLst>
          </p:cNvPr>
          <p:cNvSpPr/>
          <p:nvPr/>
        </p:nvSpPr>
        <p:spPr>
          <a:xfrm>
            <a:off x="5111736" y="2070746"/>
            <a:ext cx="140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9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8022" r="5842" b="6827"/>
          <a:stretch/>
        </p:blipFill>
        <p:spPr bwMode="auto">
          <a:xfrm>
            <a:off x="28575" y="66675"/>
            <a:ext cx="12127668" cy="61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541478" y="2636860"/>
            <a:ext cx="3177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 µm band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IR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i.e.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weathering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exposition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Decreasing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grain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dark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B2DFE9B-6D6E-4218-B809-893D388ED417}"/>
              </a:ext>
            </a:extLst>
          </p:cNvPr>
          <p:cNvGrpSpPr/>
          <p:nvPr/>
        </p:nvGrpSpPr>
        <p:grpSpPr>
          <a:xfrm>
            <a:off x="1097280" y="951649"/>
            <a:ext cx="2674620" cy="3144768"/>
            <a:chOff x="1325880" y="658475"/>
            <a:chExt cx="2674620" cy="3144768"/>
          </a:xfrm>
        </p:grpSpPr>
        <p:sp>
          <p:nvSpPr>
            <p:cNvPr id="2" name="CasellaDiTesto 1"/>
            <p:cNvSpPr txBox="1"/>
            <p:nvPr/>
          </p:nvSpPr>
          <p:spPr>
            <a:xfrm>
              <a:off x="1417320" y="2325915"/>
              <a:ext cx="24917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Bluer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slope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of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Haulani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probably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related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to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younger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 to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differences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composition</a:t>
              </a:r>
              <a:endPara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325880" y="658475"/>
              <a:ext cx="26746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Space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weathering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produces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redder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spectral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slope</a:t>
              </a:r>
              <a:endPara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ccia in giù 10"/>
            <p:cNvSpPr/>
            <p:nvPr/>
          </p:nvSpPr>
          <p:spPr>
            <a:xfrm>
              <a:off x="2537460" y="1581805"/>
              <a:ext cx="240030" cy="744110"/>
            </a:xfrm>
            <a:prstGeom prst="downArrow">
              <a:avLst/>
            </a:prstGeom>
            <a:gradFill flip="none" rotWithShape="1">
              <a:gsLst>
                <a:gs pos="0">
                  <a:srgbClr val="99FF99">
                    <a:shade val="30000"/>
                    <a:satMod val="115000"/>
                  </a:srgbClr>
                </a:gs>
                <a:gs pos="50000">
                  <a:srgbClr val="99FF99">
                    <a:shade val="67500"/>
                    <a:satMod val="115000"/>
                  </a:srgbClr>
                </a:gs>
                <a:gs pos="100000">
                  <a:srgbClr val="99FF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AD43026-DA1A-4321-A924-C6C92F62C738}"/>
              </a:ext>
            </a:extLst>
          </p:cNvPr>
          <p:cNvSpPr txBox="1"/>
          <p:nvPr/>
        </p:nvSpPr>
        <p:spPr>
          <a:xfrm>
            <a:off x="5336222" y="4375983"/>
            <a:ext cx="23336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0.03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 µm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=0.01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5D8CCD1-7020-4EB5-AA44-FA6E42A0A75A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94125891-3E86-4C9B-9DE1-0415327C36C8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B2C3FB37-919F-4563-A845-5BC307DFD358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7E5E0FA4-85DB-4B25-9E03-F5D8853E9E68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27" name="Immagine 26">
                  <a:extLst>
                    <a:ext uri="{FF2B5EF4-FFF2-40B4-BE49-F238E27FC236}">
                      <a16:creationId xmlns:a16="http://schemas.microsoft.com/office/drawing/2014/main" id="{D92EAF74-4927-4B71-A3E2-113355A38B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8" name="Immagine 27">
                  <a:extLst>
                    <a:ext uri="{FF2B5EF4-FFF2-40B4-BE49-F238E27FC236}">
                      <a16:creationId xmlns:a16="http://schemas.microsoft.com/office/drawing/2014/main" id="{BF8EC863-9CE0-44E2-AF2A-291D301C9C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C869F47F-E2EC-44C6-8537-A073EE3E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217D9E17-7C0C-4AB6-B18E-542CD19E7045}"/>
              </a:ext>
            </a:extLst>
          </p:cNvPr>
          <p:cNvSpPr/>
          <p:nvPr/>
        </p:nvSpPr>
        <p:spPr>
          <a:xfrm>
            <a:off x="4540253" y="-38100"/>
            <a:ext cx="3925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Mg-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95D0B35-B6E5-4C48-AE7C-527C71A1552C}"/>
              </a:ext>
            </a:extLst>
          </p:cNvPr>
          <p:cNvSpPr/>
          <p:nvPr/>
        </p:nvSpPr>
        <p:spPr>
          <a:xfrm>
            <a:off x="5375060" y="595329"/>
            <a:ext cx="140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9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9473D94-0CF3-4507-A8FD-FFC87CE5D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7393" r="3225" b="5542"/>
          <a:stretch/>
        </p:blipFill>
        <p:spPr>
          <a:xfrm>
            <a:off x="-1" y="161926"/>
            <a:ext cx="12214493" cy="598947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20F3F8-600B-49C8-9560-A15387BD8CAC}"/>
              </a:ext>
            </a:extLst>
          </p:cNvPr>
          <p:cNvSpPr txBox="1"/>
          <p:nvPr/>
        </p:nvSpPr>
        <p:spPr>
          <a:xfrm>
            <a:off x="1436858" y="2484065"/>
            <a:ext cx="181715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Deeper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 </a:t>
            </a:r>
            <a:r>
              <a:rPr lang="it-IT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Haulani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Ikapati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</a:t>
            </a:r>
            <a:r>
              <a:rPr lang="it-IT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explained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</a:t>
            </a:r>
            <a:r>
              <a:rPr lang="it-IT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carbonate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D98FE0-0EA6-4AB1-A6B0-E0D0B03E9EEE}"/>
              </a:ext>
            </a:extLst>
          </p:cNvPr>
          <p:cNvSpPr txBox="1"/>
          <p:nvPr/>
        </p:nvSpPr>
        <p:spPr>
          <a:xfrm>
            <a:off x="8195434" y="2629103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Mg/Ca-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CAFC0E-C919-4676-809B-B6F0052457FC}"/>
              </a:ext>
            </a:extLst>
          </p:cNvPr>
          <p:cNvSpPr txBox="1"/>
          <p:nvPr/>
        </p:nvSpPr>
        <p:spPr>
          <a:xfrm>
            <a:off x="2714373" y="102864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Na-</a:t>
            </a:r>
            <a:r>
              <a:rPr lang="it-IT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8166C83-4A08-4934-A015-8FA74F426A0C}"/>
              </a:ext>
            </a:extLst>
          </p:cNvPr>
          <p:cNvSpPr/>
          <p:nvPr/>
        </p:nvSpPr>
        <p:spPr>
          <a:xfrm>
            <a:off x="3496158" y="2328823"/>
            <a:ext cx="7928250" cy="2943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8614182-7B87-4FD2-BE6F-A60C1DFA17D0}"/>
              </a:ext>
            </a:extLst>
          </p:cNvPr>
          <p:cNvSpPr/>
          <p:nvPr/>
        </p:nvSpPr>
        <p:spPr>
          <a:xfrm rot="20217072">
            <a:off x="2017499" y="830376"/>
            <a:ext cx="3622598" cy="1019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10B8EA9-E139-4639-9BF1-610577481DA4}"/>
              </a:ext>
            </a:extLst>
          </p:cNvPr>
          <p:cNvSpPr/>
          <p:nvPr/>
        </p:nvSpPr>
        <p:spPr>
          <a:xfrm>
            <a:off x="6312345" y="997637"/>
            <a:ext cx="2951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anti-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FA3919-9FF3-4F21-BAC0-A213C551BC61}"/>
              </a:ext>
            </a:extLst>
          </p:cNvPr>
          <p:cNvSpPr/>
          <p:nvPr/>
        </p:nvSpPr>
        <p:spPr>
          <a:xfrm>
            <a:off x="8896550" y="1682483"/>
            <a:ext cx="228304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 µm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0.01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94722316-4856-442A-9239-2B11FAE9F8AF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1A056362-6E9B-4480-B3EE-7AE85D5BF0EA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A23F2DAB-CCC0-4D95-B909-4E95400B75B8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59232A6F-C034-4116-B554-ED7818DE536C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31" name="Immagine 30">
                  <a:extLst>
                    <a:ext uri="{FF2B5EF4-FFF2-40B4-BE49-F238E27FC236}">
                      <a16:creationId xmlns:a16="http://schemas.microsoft.com/office/drawing/2014/main" id="{95087CA7-5623-46B9-AB19-D695F2688C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2" name="Immagine 31">
                  <a:extLst>
                    <a:ext uri="{FF2B5EF4-FFF2-40B4-BE49-F238E27FC236}">
                      <a16:creationId xmlns:a16="http://schemas.microsoft.com/office/drawing/2014/main" id="{3E79D060-0AC1-4A66-B703-AA0F241F9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B7F46962-B1C6-4E69-B224-DAC5CA592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B2937F8-F86C-41D7-871F-0CEE750CE997}"/>
              </a:ext>
            </a:extLst>
          </p:cNvPr>
          <p:cNvSpPr txBox="1"/>
          <p:nvPr/>
        </p:nvSpPr>
        <p:spPr>
          <a:xfrm>
            <a:off x="3180186" y="37531"/>
            <a:ext cx="701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(4.0 µm band) vs Mg-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phyllosilicates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5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18AEF8-2812-4EF6-B250-055B0E3D5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2" b="5539"/>
          <a:stretch/>
        </p:blipFill>
        <p:spPr>
          <a:xfrm>
            <a:off x="1476539" y="672991"/>
            <a:ext cx="9850528" cy="56325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6B7AA1-2BB2-4019-81EA-DA397E4DE62C}"/>
              </a:ext>
            </a:extLst>
          </p:cNvPr>
          <p:cNvSpPr txBox="1"/>
          <p:nvPr/>
        </p:nvSpPr>
        <p:spPr>
          <a:xfrm>
            <a:off x="97190" y="1552215"/>
            <a:ext cx="2503135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Na-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carbonates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pure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in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mixtures</a:t>
            </a:r>
            <a:endParaRPr lang="en-GB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04D12C22-DAE8-489A-B2AF-EF4F2CBC1D3E}"/>
              </a:ext>
            </a:extLst>
          </p:cNvPr>
          <p:cNvGrpSpPr/>
          <p:nvPr/>
        </p:nvGrpSpPr>
        <p:grpSpPr>
          <a:xfrm>
            <a:off x="0" y="6151418"/>
            <a:ext cx="12192000" cy="717808"/>
            <a:chOff x="0" y="6151418"/>
            <a:chExt cx="12192000" cy="717808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DFF203F2-8C6F-4A2E-ADE2-71193DD5789D}"/>
                </a:ext>
              </a:extLst>
            </p:cNvPr>
            <p:cNvGrpSpPr/>
            <p:nvPr/>
          </p:nvGrpSpPr>
          <p:grpSpPr>
            <a:xfrm>
              <a:off x="0" y="6151418"/>
              <a:ext cx="12192000" cy="706582"/>
              <a:chOff x="0" y="191806"/>
              <a:chExt cx="12192000" cy="758105"/>
            </a:xfrm>
            <a:gradFill flip="none" rotWithShape="1">
              <a:gsLst>
                <a:gs pos="0">
                  <a:srgbClr val="CCFFCC">
                    <a:shade val="30000"/>
                    <a:satMod val="115000"/>
                    <a:alpha val="30000"/>
                  </a:srgbClr>
                </a:gs>
                <a:gs pos="50000">
                  <a:srgbClr val="CCFFCC">
                    <a:shade val="67500"/>
                    <a:satMod val="115000"/>
                  </a:srgbClr>
                </a:gs>
                <a:gs pos="100000">
                  <a:srgbClr val="CCFF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grpSpPr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20E953DD-6440-4859-9A12-E22F20D061F1}"/>
                  </a:ext>
                </a:extLst>
              </p:cNvPr>
              <p:cNvSpPr/>
              <p:nvPr/>
            </p:nvSpPr>
            <p:spPr>
              <a:xfrm>
                <a:off x="0" y="191806"/>
                <a:ext cx="12192000" cy="758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" name="Gruppo 27">
                <a:extLst>
                  <a:ext uri="{FF2B5EF4-FFF2-40B4-BE49-F238E27FC236}">
                    <a16:creationId xmlns:a16="http://schemas.microsoft.com/office/drawing/2014/main" id="{657E0D38-8685-4F48-9666-8F7C64338B83}"/>
                  </a:ext>
                </a:extLst>
              </p:cNvPr>
              <p:cNvGrpSpPr/>
              <p:nvPr/>
            </p:nvGrpSpPr>
            <p:grpSpPr>
              <a:xfrm>
                <a:off x="9212560" y="215892"/>
                <a:ext cx="2889423" cy="709381"/>
                <a:chOff x="8422448" y="127753"/>
                <a:chExt cx="2889423" cy="709381"/>
              </a:xfrm>
              <a:grpFill/>
            </p:grpSpPr>
            <p:pic>
              <p:nvPicPr>
                <p:cNvPr id="29" name="Immagine 28">
                  <a:extLst>
                    <a:ext uri="{FF2B5EF4-FFF2-40B4-BE49-F238E27FC236}">
                      <a16:creationId xmlns:a16="http://schemas.microsoft.com/office/drawing/2014/main" id="{9885DC43-5D37-43E2-8022-C84B7D5DF8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647" y="148193"/>
                  <a:ext cx="2016224" cy="6834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0" name="Immagine 29">
                  <a:extLst>
                    <a:ext uri="{FF2B5EF4-FFF2-40B4-BE49-F238E27FC236}">
                      <a16:creationId xmlns:a16="http://schemas.microsoft.com/office/drawing/2014/main" id="{5775847D-26DD-4046-BC7C-2FE5D266E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2448" y="127753"/>
                  <a:ext cx="625673" cy="70938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4B0D3ED9-73CE-4ED6-9E74-6D51658CC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151829"/>
              <a:ext cx="9067800" cy="717397"/>
            </a:xfrm>
            <a:prstGeom prst="rect">
              <a:avLst/>
            </a:prstGeom>
          </p:spPr>
        </p:pic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EE713304-8560-487F-9DE9-FBEDF9A2938C}"/>
              </a:ext>
            </a:extLst>
          </p:cNvPr>
          <p:cNvSpPr/>
          <p:nvPr/>
        </p:nvSpPr>
        <p:spPr>
          <a:xfrm>
            <a:off x="4158191" y="211326"/>
            <a:ext cx="52091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Ikapati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- 4.0 µm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35838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1023</Words>
  <Application>Microsoft Office PowerPoint</Application>
  <PresentationFormat>Widescreen</PresentationFormat>
  <Paragraphs>253</Paragraphs>
  <Slides>14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2</vt:lpstr>
      <vt:lpstr>HDOfficeLightV0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Galiano</dc:creator>
  <cp:lastModifiedBy>Anna Galiano</cp:lastModifiedBy>
  <cp:revision>307</cp:revision>
  <dcterms:created xsi:type="dcterms:W3CDTF">2017-07-10T10:27:11Z</dcterms:created>
  <dcterms:modified xsi:type="dcterms:W3CDTF">2017-10-04T10:30:48Z</dcterms:modified>
</cp:coreProperties>
</file>