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28" r:id="rId2"/>
    <p:sldId id="618" r:id="rId3"/>
    <p:sldId id="619" r:id="rId4"/>
    <p:sldId id="620" r:id="rId5"/>
    <p:sldId id="621" r:id="rId6"/>
    <p:sldId id="701" r:id="rId7"/>
    <p:sldId id="702" r:id="rId8"/>
    <p:sldId id="703" r:id="rId9"/>
    <p:sldId id="705" r:id="rId10"/>
    <p:sldId id="706" r:id="rId11"/>
    <p:sldId id="704" r:id="rId12"/>
    <p:sldId id="61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EEECE1"/>
    <a:srgbClr val="1AA679"/>
    <a:srgbClr val="F8CBA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9" autoAdjust="0"/>
    <p:restoredTop sz="83181" autoAdjust="0"/>
  </p:normalViewPr>
  <p:slideViewPr>
    <p:cSldViewPr>
      <p:cViewPr varScale="1">
        <p:scale>
          <a:sx n="82" d="100"/>
          <a:sy n="82" d="100"/>
        </p:scale>
        <p:origin x="489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4325" y="11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75A53-891D-4893-9B0B-D5589FCBFFC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431C2-E72A-47F7-9FF1-BADE43B005F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23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392B2-6BE5-4C43-BAE5-2094E7517DE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F2262-12F5-4820-B2EB-CFB4CD92CDA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9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F2262-12F5-4820-B2EB-CFB4CD92CD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8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F2262-12F5-4820-B2EB-CFB4CD92CD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42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E6C37-C52F-454C-A74B-A720366D325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939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662836"/>
            <a:ext cx="10363200" cy="463837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279303"/>
            <a:ext cx="10972800" cy="495801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914400" indent="-457200">
              <a:buFont typeface="Wingdings" panose="05000000000000000000" pitchFamily="2" charset="2"/>
              <a:buChar char="Ø"/>
              <a:defRPr sz="2800"/>
            </a:lvl2pPr>
            <a:lvl3pPr marL="1143000" indent="-228600">
              <a:buFont typeface="Courier New" panose="02070309020205020404" pitchFamily="49" charset="0"/>
              <a:buChar char="o"/>
              <a:defRPr sz="2800"/>
            </a:lvl3pPr>
            <a:lvl4pPr>
              <a:defRPr sz="2800"/>
            </a:lvl4pPr>
            <a:lvl5pPr marL="2286000" indent="-457200">
              <a:buFont typeface="Arial" panose="020B0604020202020204" pitchFamily="34" charset="0"/>
              <a:buChar char="•"/>
              <a:defRPr sz="28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623392" y="1052736"/>
            <a:ext cx="10945216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22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AD63-6E66-4935-8F31-4720B95B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2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95751-7CD8-4C49-B48E-4CC9B7109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787"/>
            <a:ext cx="10515600" cy="47073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432F8-67AC-4C2A-BC86-5B5773AB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2778" y="6356350"/>
            <a:ext cx="1151021" cy="365125"/>
          </a:xfr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6FEB00-2A89-43F1-A620-6B1F805ABDB9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5EECF5-ABD0-419F-A7BF-166373A1B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6853" y="136525"/>
            <a:ext cx="1202970" cy="120099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6DDA9A-82DF-4C44-8318-50752193453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71900"/>
            <a:ext cx="903732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0EEF4D-18DF-424E-B020-FA5574426F1E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36602"/>
            <a:ext cx="10515599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80321BFB-FC95-4471-A4F8-EBCF39BB43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0" y="6356350"/>
            <a:ext cx="1632217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12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FDE70605-80BD-410E-8192-657D8919C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3785" y="6356350"/>
            <a:ext cx="7436489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60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9757333" y="44624"/>
            <a:ext cx="2409498" cy="720080"/>
            <a:chOff x="1559496" y="4293096"/>
            <a:chExt cx="6264696" cy="187220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5" t="6517" r="71455" b="8760"/>
            <a:stretch/>
          </p:blipFill>
          <p:spPr>
            <a:xfrm>
              <a:off x="1559496" y="4293096"/>
              <a:ext cx="1728192" cy="187220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30" t="6517" r="9177" b="31570"/>
            <a:stretch/>
          </p:blipFill>
          <p:spPr>
            <a:xfrm>
              <a:off x="3287688" y="4725144"/>
              <a:ext cx="4536504" cy="1368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73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6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00.png"/><Relationship Id="rId4" Type="http://schemas.openxmlformats.org/officeDocument/2006/relationships/image" Target="../media/image2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562" y="0"/>
            <a:ext cx="12207562" cy="6189592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" name="Picture 3" descr="A satellite in space&#10;&#10;Description automatically generated">
            <a:extLst>
              <a:ext uri="{FF2B5EF4-FFF2-40B4-BE49-F238E27FC236}">
                <a16:creationId xmlns:a16="http://schemas.microsoft.com/office/drawing/2014/main" id="{101C43B9-C111-4D8C-B8AA-82F356D85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27"/>
          <a:stretch/>
        </p:blipFill>
        <p:spPr>
          <a:xfrm>
            <a:off x="-15562" y="0"/>
            <a:ext cx="12219293" cy="6917335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1514DCD5-E333-5C49-89ED-45DA779C1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20" y="4458644"/>
            <a:ext cx="11991441" cy="1744559"/>
          </a:xfrm>
        </p:spPr>
        <p:txBody>
          <a:bodyPr/>
          <a:lstStyle/>
          <a:p>
            <a:r>
              <a:rPr lang="en-GB" sz="3600" b="1" dirty="0" err="1" smtClean="0">
                <a:ea typeface="Verdana" panose="020B0604030504040204" pitchFamily="34" charset="0"/>
              </a:rPr>
              <a:t>JuRa</a:t>
            </a:r>
            <a:r>
              <a:rPr lang="en-GB" sz="3600" b="1" dirty="0" smtClean="0">
                <a:ea typeface="Verdana" panose="020B0604030504040204" pitchFamily="34" charset="0"/>
              </a:rPr>
              <a:t> </a:t>
            </a:r>
            <a:br>
              <a:rPr lang="en-GB" sz="3600" b="1" dirty="0" smtClean="0">
                <a:ea typeface="Verdana" panose="020B0604030504040204" pitchFamily="34" charset="0"/>
              </a:rPr>
            </a:br>
            <a:r>
              <a:rPr lang="en-US" sz="3600" b="1" dirty="0" err="1" smtClean="0">
                <a:ea typeface="Verdana" panose="020B0604030504040204" pitchFamily="34" charset="0"/>
              </a:rPr>
              <a:t>Juventas</a:t>
            </a:r>
            <a:r>
              <a:rPr lang="en-US" sz="3600" b="1" dirty="0" smtClean="0">
                <a:ea typeface="Verdana" panose="020B0604030504040204" pitchFamily="34" charset="0"/>
              </a:rPr>
              <a:t> </a:t>
            </a:r>
            <a:r>
              <a:rPr lang="en-US" sz="3600" b="1" dirty="0">
                <a:ea typeface="Verdana" panose="020B0604030504040204" pitchFamily="34" charset="0"/>
              </a:rPr>
              <a:t>Radar </a:t>
            </a:r>
            <a:r>
              <a:rPr lang="en-US" sz="3600" b="1" dirty="0" smtClean="0">
                <a:ea typeface="Verdana" panose="020B0604030504040204" pitchFamily="34" charset="0"/>
              </a:rPr>
              <a:t>on </a:t>
            </a:r>
            <a:r>
              <a:rPr lang="en-US" sz="3600" b="1" dirty="0">
                <a:ea typeface="Verdana" panose="020B0604030504040204" pitchFamily="34" charset="0"/>
              </a:rPr>
              <a:t>Hera to fathom</a:t>
            </a:r>
            <a:r>
              <a:rPr lang="en-US" sz="3600" b="1" dirty="0">
                <a:solidFill>
                  <a:srgbClr val="E46C0A"/>
                </a:solidFill>
                <a:ea typeface="Verdana" panose="020B0604030504040204" pitchFamily="34" charset="0"/>
              </a:rPr>
              <a:t> </a:t>
            </a:r>
            <a:r>
              <a:rPr lang="en-US" sz="3600" b="1" dirty="0" smtClean="0">
                <a:solidFill>
                  <a:srgbClr val="E46C0A"/>
                </a:solidFill>
                <a:ea typeface="Verdana" panose="020B0604030504040204" pitchFamily="34" charset="0"/>
              </a:rPr>
              <a:t>Didymoon</a:t>
            </a:r>
            <a:r>
              <a:rPr lang="en-US" sz="3600" b="1" dirty="0">
                <a:solidFill>
                  <a:srgbClr val="E46C0A"/>
                </a:solidFill>
                <a:ea typeface="Verdana" panose="020B0604030504040204" pitchFamily="34" charset="0"/>
              </a:rPr>
              <a:t/>
            </a:r>
            <a:br>
              <a:rPr lang="en-US" sz="3600" b="1" dirty="0">
                <a:solidFill>
                  <a:srgbClr val="E46C0A"/>
                </a:solidFill>
                <a:ea typeface="Verdana" panose="020B0604030504040204" pitchFamily="34" charset="0"/>
              </a:rPr>
            </a:br>
            <a:r>
              <a:rPr lang="en-US" sz="2000" dirty="0">
                <a:solidFill>
                  <a:srgbClr val="E46C0A"/>
                </a:solidFill>
                <a:ea typeface="Verdana" panose="020B0604030504040204" pitchFamily="34" charset="0"/>
              </a:rPr>
              <a:t>Alain Herique, Dirk </a:t>
            </a:r>
            <a:r>
              <a:rPr lang="en-US" sz="2000" dirty="0" err="1">
                <a:solidFill>
                  <a:srgbClr val="E46C0A"/>
                </a:solidFill>
                <a:ea typeface="Verdana" panose="020B0604030504040204" pitchFamily="34" charset="0"/>
              </a:rPr>
              <a:t>Plettemeier</a:t>
            </a:r>
            <a:r>
              <a:rPr lang="en-US" sz="2000" dirty="0">
                <a:solidFill>
                  <a:srgbClr val="E46C0A"/>
                </a:solidFill>
                <a:ea typeface="Verdana" panose="020B0604030504040204" pitchFamily="34" charset="0"/>
              </a:rPr>
              <a:t>, </a:t>
            </a:r>
            <a:r>
              <a:rPr lang="en-US" sz="2000" dirty="0" err="1">
                <a:solidFill>
                  <a:srgbClr val="E46C0A"/>
                </a:solidFill>
                <a:ea typeface="Verdana" panose="020B0604030504040204" pitchFamily="34" charset="0"/>
              </a:rPr>
              <a:t>Wlodek</a:t>
            </a:r>
            <a:r>
              <a:rPr lang="en-US" sz="2000" dirty="0">
                <a:solidFill>
                  <a:srgbClr val="E46C0A"/>
                </a:solidFill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E46C0A"/>
                </a:solidFill>
                <a:ea typeface="Verdana" panose="020B0604030504040204" pitchFamily="34" charset="0"/>
              </a:rPr>
              <a:t>Kofman</a:t>
            </a:r>
            <a:r>
              <a:rPr lang="en-US" sz="2000" dirty="0">
                <a:solidFill>
                  <a:srgbClr val="E46C0A"/>
                </a:solidFill>
                <a:ea typeface="Verdana" panose="020B0604030504040204" pitchFamily="34" charset="0"/>
              </a:rPr>
              <a:t> and </a:t>
            </a:r>
            <a:r>
              <a:rPr lang="en-US" sz="2000" dirty="0" err="1">
                <a:solidFill>
                  <a:srgbClr val="E46C0A"/>
                </a:solidFill>
                <a:ea typeface="Verdana" panose="020B0604030504040204" pitchFamily="34" charset="0"/>
              </a:rPr>
              <a:t>JuRa</a:t>
            </a:r>
            <a:r>
              <a:rPr lang="en-US" sz="2000" dirty="0">
                <a:solidFill>
                  <a:srgbClr val="E46C0A"/>
                </a:solidFill>
                <a:ea typeface="Verdana" panose="020B0604030504040204" pitchFamily="34" charset="0"/>
              </a:rPr>
              <a:t> Team</a:t>
            </a:r>
            <a:endParaRPr lang="en-GB" sz="3600" b="1" dirty="0">
              <a:solidFill>
                <a:srgbClr val="E46C0A"/>
              </a:solidFill>
              <a:ea typeface="Verdana" panose="020B060403050404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-15562" y="6189592"/>
            <a:ext cx="12207562" cy="695792"/>
            <a:chOff x="-15562" y="6189592"/>
            <a:chExt cx="12207562" cy="695792"/>
          </a:xfrm>
        </p:grpSpPr>
        <p:sp>
          <p:nvSpPr>
            <p:cNvPr id="39" name="Rectangle 38"/>
            <p:cNvSpPr/>
            <p:nvPr/>
          </p:nvSpPr>
          <p:spPr>
            <a:xfrm>
              <a:off x="-15562" y="6312097"/>
              <a:ext cx="12207561" cy="545903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11" name="Straight Connector 6"/>
            <p:cNvCxnSpPr/>
            <p:nvPr/>
          </p:nvCxnSpPr>
          <p:spPr>
            <a:xfrm>
              <a:off x="221243" y="6385584"/>
              <a:ext cx="11766372" cy="0"/>
            </a:xfrm>
            <a:prstGeom prst="line">
              <a:avLst/>
            </a:prstGeom>
            <a:ln w="6350" cmpd="sng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0" y="6189592"/>
              <a:ext cx="12192000" cy="695792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5" name="Picture 4" descr="Image result for astronika">
              <a:extLst>
                <a:ext uri="{FF2B5EF4-FFF2-40B4-BE49-F238E27FC236}">
                  <a16:creationId xmlns:a16="http://schemas.microsoft.com/office/drawing/2014/main" id="{CC74EBB8-8706-4BCC-9CCE-645C9E0F5A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49"/>
            <a:stretch/>
          </p:blipFill>
          <p:spPr bwMode="auto">
            <a:xfrm>
              <a:off x="10460042" y="6283742"/>
              <a:ext cx="1677093" cy="601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Image result for emtronix">
              <a:extLst>
                <a:ext uri="{FF2B5EF4-FFF2-40B4-BE49-F238E27FC236}">
                  <a16:creationId xmlns:a16="http://schemas.microsoft.com/office/drawing/2014/main" id="{A0D0FC62-DF50-4360-B113-74EC4D6B5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1798" y="6408029"/>
              <a:ext cx="1316402" cy="288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0817" r="-950" b="6623"/>
            <a:stretch/>
          </p:blipFill>
          <p:spPr bwMode="auto">
            <a:xfrm>
              <a:off x="3970937" y="6325563"/>
              <a:ext cx="1512168" cy="453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6140" y="6276976"/>
              <a:ext cx="936104" cy="57321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386002" y="6684591"/>
              <a:ext cx="38140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3614" y="26736"/>
            <a:ext cx="1702715" cy="166758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C0D11"/>
              </a:clrFrom>
              <a:clrTo>
                <a:srgbClr val="0C0D11">
                  <a:alpha val="0"/>
                </a:srgbClr>
              </a:clrTo>
            </a:clrChange>
          </a:blip>
          <a:srcRect r="6006" b="4412"/>
          <a:stretch/>
        </p:blipFill>
        <p:spPr>
          <a:xfrm>
            <a:off x="1271464" y="10439"/>
            <a:ext cx="1605938" cy="781297"/>
          </a:xfrm>
          <a:prstGeom prst="rect">
            <a:avLst/>
          </a:prstGeom>
        </p:spPr>
      </p:pic>
      <p:pic>
        <p:nvPicPr>
          <p:cNvPr id="25" name="Billede 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141311"/>
              </a:clrFrom>
              <a:clrTo>
                <a:srgbClr val="14131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82" t="1260" r="1625" b="89408"/>
          <a:stretch/>
        </p:blipFill>
        <p:spPr>
          <a:xfrm>
            <a:off x="10623687" y="1729443"/>
            <a:ext cx="1422567" cy="259397"/>
          </a:xfrm>
          <a:prstGeom prst="rect">
            <a:avLst/>
          </a:prstGeom>
        </p:spPr>
      </p:pic>
      <p:pic>
        <p:nvPicPr>
          <p:cNvPr id="27" name="Picture 33">
            <a:extLst>
              <a:ext uri="{FF2B5EF4-FFF2-40B4-BE49-F238E27FC236}">
                <a16:creationId xmlns:a16="http://schemas.microsoft.com/office/drawing/2014/main" id="{CF24F40F-0125-234E-A610-513951175BA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68" y="23272"/>
            <a:ext cx="1567152" cy="1567152"/>
          </a:xfrm>
          <a:prstGeom prst="rect">
            <a:avLst/>
          </a:prstGeom>
        </p:spPr>
      </p:pic>
      <p:sp>
        <p:nvSpPr>
          <p:cNvPr id="30" name="TextBox 22">
            <a:extLst>
              <a:ext uri="{FF2B5EF4-FFF2-40B4-BE49-F238E27FC236}">
                <a16:creationId xmlns:a16="http://schemas.microsoft.com/office/drawing/2014/main" id="{3D4857F1-3DE0-894C-84E8-848F12FB6120}"/>
              </a:ext>
            </a:extLst>
          </p:cNvPr>
          <p:cNvSpPr txBox="1"/>
          <p:nvPr/>
        </p:nvSpPr>
        <p:spPr>
          <a:xfrm>
            <a:off x="8356603" y="6362158"/>
            <a:ext cx="159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Filip Z</a:t>
            </a: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á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plata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71723" y="6275199"/>
            <a:ext cx="1589202" cy="543249"/>
            <a:chOff x="1559496" y="4293096"/>
            <a:chExt cx="6264696" cy="1872208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5" t="6517" r="71455" b="8760"/>
            <a:stretch/>
          </p:blipFill>
          <p:spPr>
            <a:xfrm>
              <a:off x="1559496" y="4293096"/>
              <a:ext cx="1728192" cy="1872208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30" t="6517" r="9177" b="31570"/>
            <a:stretch/>
          </p:blipFill>
          <p:spPr>
            <a:xfrm>
              <a:off x="3287688" y="4725144"/>
              <a:ext cx="4536504" cy="1368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36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>
                <a:solidFill>
                  <a:srgbClr val="E46C0A"/>
                </a:solidFill>
              </a:rPr>
              <a:t>Scenario </a:t>
            </a:r>
            <a:r>
              <a:rPr lang="fr-FR" dirty="0" err="1" smtClean="0">
                <a:solidFill>
                  <a:srgbClr val="E46C0A"/>
                </a:solidFill>
              </a:rPr>
              <a:t>optimization</a:t>
            </a:r>
            <a:r>
              <a:rPr lang="fr-FR" dirty="0" smtClean="0">
                <a:solidFill>
                  <a:srgbClr val="E46C0A"/>
                </a:solidFill>
              </a:rPr>
              <a:t> </a:t>
            </a:r>
            <a:endParaRPr lang="en-US" dirty="0">
              <a:solidFill>
                <a:srgbClr val="E46C0A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8E22EEA-A01C-45FE-A48C-069E74D43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99"/>
          <a:stretch/>
        </p:blipFill>
        <p:spPr>
          <a:xfrm>
            <a:off x="7536160" y="1347984"/>
            <a:ext cx="4504002" cy="3855812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65390" y="6670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965390" y="66868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138854" y="3835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138854" y="6483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Zone de texte 10">
            <a:extLst>
              <a:ext uri="{FF2B5EF4-FFF2-40B4-BE49-F238E27FC236}">
                <a16:creationId xmlns:a16="http://schemas.microsoft.com/office/drawing/2014/main" id="{3E5ED857-0A76-4C4E-94C0-DB3D5EC72EB1}"/>
              </a:ext>
            </a:extLst>
          </p:cNvPr>
          <p:cNvSpPr txBox="1">
            <a:spLocks noChangeAspect="1"/>
          </p:cNvSpPr>
          <p:nvPr/>
        </p:nvSpPr>
        <p:spPr>
          <a:xfrm>
            <a:off x="407368" y="5598259"/>
            <a:ext cx="11379435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i="1" dirty="0" smtClean="0">
                <a:solidFill>
                  <a:srgbClr val="E46C0A"/>
                </a:solidFill>
              </a:rPr>
              <a:t>        Orbits				</a:t>
            </a:r>
            <a:r>
              <a:rPr lang="en-US" sz="2000" i="1" dirty="0" err="1" smtClean="0">
                <a:solidFill>
                  <a:srgbClr val="E46C0A"/>
                </a:solidFill>
              </a:rPr>
              <a:t>Eval</a:t>
            </a:r>
            <a:r>
              <a:rPr lang="en-US" sz="2000" i="1" dirty="0" smtClean="0">
                <a:solidFill>
                  <a:srgbClr val="E46C0A"/>
                </a:solidFill>
              </a:rPr>
              <a:t> Sphere 			Performances   		</a:t>
            </a:r>
            <a:endParaRPr lang="fr-FR" sz="2000" i="1" dirty="0">
              <a:solidFill>
                <a:srgbClr val="E46C0A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FA901F1-41F2-4768-921B-401C2C651C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r="23238"/>
          <a:stretch/>
        </p:blipFill>
        <p:spPr bwMode="auto">
          <a:xfrm>
            <a:off x="3597809" y="1516614"/>
            <a:ext cx="3958939" cy="37029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267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1"/>
          <a:stretch/>
        </p:blipFill>
        <p:spPr bwMode="auto">
          <a:xfrm>
            <a:off x="191344" y="1516614"/>
            <a:ext cx="3740863" cy="35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641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707553" y="332656"/>
            <a:ext cx="4824536" cy="5824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err="1" smtClean="0">
                <a:solidFill>
                  <a:schemeClr val="tx1"/>
                </a:solidFill>
              </a:rPr>
              <a:t>JuRa</a:t>
            </a:r>
            <a:r>
              <a:rPr lang="en-US" sz="1800" dirty="0" smtClean="0">
                <a:solidFill>
                  <a:schemeClr val="tx1"/>
                </a:solidFill>
              </a:rPr>
              <a:t> Science Lead</a:t>
            </a:r>
          </a:p>
          <a:p>
            <a:pPr algn="l"/>
            <a:r>
              <a:rPr lang="en-US" sz="1800" b="0" dirty="0" smtClean="0">
                <a:solidFill>
                  <a:schemeClr val="tx1"/>
                </a:solidFill>
              </a:rPr>
              <a:t>Alain Herique (IPAG)</a:t>
            </a:r>
            <a:br>
              <a:rPr lang="en-US" sz="1800" b="0" dirty="0" smtClean="0">
                <a:solidFill>
                  <a:schemeClr val="tx1"/>
                </a:solidFill>
              </a:rPr>
            </a:br>
            <a:r>
              <a:rPr lang="en-US" sz="1800" b="0" dirty="0" smtClean="0">
                <a:solidFill>
                  <a:schemeClr val="tx1"/>
                </a:solidFill>
              </a:rPr>
              <a:t>Dirk </a:t>
            </a:r>
            <a:r>
              <a:rPr lang="en-US" sz="1800" b="0" dirty="0" err="1" smtClean="0">
                <a:solidFill>
                  <a:schemeClr val="tx1"/>
                </a:solidFill>
              </a:rPr>
              <a:t>Plettemeier</a:t>
            </a:r>
            <a:r>
              <a:rPr lang="en-US" sz="1800" b="0" dirty="0" smtClean="0">
                <a:solidFill>
                  <a:schemeClr val="tx1"/>
                </a:solidFill>
              </a:rPr>
              <a:t> (TUD)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 err="1" smtClean="0">
                <a:solidFill>
                  <a:schemeClr val="tx1"/>
                </a:solidFill>
              </a:rPr>
              <a:t>JuRa</a:t>
            </a:r>
            <a:r>
              <a:rPr lang="en-US" sz="1800" dirty="0" smtClean="0">
                <a:solidFill>
                  <a:schemeClr val="tx1"/>
                </a:solidFill>
              </a:rPr>
              <a:t> Instrument Team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Sabrina </a:t>
            </a:r>
            <a:r>
              <a:rPr lang="en-US" sz="1800" b="0" dirty="0" err="1">
                <a:solidFill>
                  <a:schemeClr val="tx1"/>
                </a:solidFill>
              </a:rPr>
              <a:t>Bottigelli</a:t>
            </a:r>
            <a:r>
              <a:rPr lang="en-US" sz="1800" b="0" dirty="0">
                <a:solidFill>
                  <a:schemeClr val="tx1"/>
                </a:solidFill>
              </a:rPr>
              <a:t> (</a:t>
            </a:r>
            <a:r>
              <a:rPr lang="en-US" sz="1800" b="0" dirty="0" err="1">
                <a:solidFill>
                  <a:schemeClr val="tx1"/>
                </a:solidFill>
              </a:rPr>
              <a:t>Emtronix</a:t>
            </a:r>
            <a:r>
              <a:rPr lang="en-US" sz="1800" b="0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Lucas Cicero (</a:t>
            </a:r>
            <a:r>
              <a:rPr lang="en-US" sz="1800" b="0" dirty="0" err="1">
                <a:solidFill>
                  <a:schemeClr val="tx1"/>
                </a:solidFill>
              </a:rPr>
              <a:t>Emtronix</a:t>
            </a:r>
            <a:r>
              <a:rPr lang="en-US" sz="1800" b="0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sz="1800" b="0" dirty="0" err="1">
                <a:solidFill>
                  <a:schemeClr val="tx1"/>
                </a:solidFill>
              </a:rPr>
              <a:t>Sunayana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Chakradhar</a:t>
            </a:r>
            <a:r>
              <a:rPr lang="en-US" sz="1800" b="0" dirty="0">
                <a:solidFill>
                  <a:schemeClr val="tx1"/>
                </a:solidFill>
              </a:rPr>
              <a:t> (</a:t>
            </a:r>
            <a:r>
              <a:rPr lang="en-US" sz="1800" b="0" dirty="0" err="1">
                <a:solidFill>
                  <a:schemeClr val="tx1"/>
                </a:solidFill>
              </a:rPr>
              <a:t>Emtronix</a:t>
            </a:r>
            <a:r>
              <a:rPr lang="en-US" sz="1800" b="0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sz="1800" b="0" dirty="0" smtClean="0">
                <a:solidFill>
                  <a:schemeClr val="tx1"/>
                </a:solidFill>
              </a:rPr>
              <a:t>Ronny </a:t>
            </a:r>
            <a:r>
              <a:rPr lang="en-US" sz="1800" b="0" dirty="0" err="1">
                <a:solidFill>
                  <a:schemeClr val="tx1"/>
                </a:solidFill>
              </a:rPr>
              <a:t>Hahnel</a:t>
            </a:r>
            <a:r>
              <a:rPr lang="en-US" sz="1800" b="0" dirty="0">
                <a:solidFill>
                  <a:schemeClr val="tx1"/>
                </a:solidFill>
              </a:rPr>
              <a:t> (TUD)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Amine </a:t>
            </a:r>
            <a:r>
              <a:rPr lang="en-US" sz="1800" b="0" dirty="0" err="1">
                <a:solidFill>
                  <a:schemeClr val="tx1"/>
                </a:solidFill>
              </a:rPr>
              <a:t>Kechouindi</a:t>
            </a:r>
            <a:r>
              <a:rPr lang="en-US" sz="1800" b="0" dirty="0">
                <a:solidFill>
                  <a:schemeClr val="tx1"/>
                </a:solidFill>
              </a:rPr>
              <a:t> (</a:t>
            </a:r>
            <a:r>
              <a:rPr lang="en-US" sz="1800" b="0" dirty="0" err="1">
                <a:solidFill>
                  <a:schemeClr val="tx1"/>
                </a:solidFill>
              </a:rPr>
              <a:t>Emtronix</a:t>
            </a:r>
            <a:r>
              <a:rPr lang="en-US" sz="1800" b="0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Michal </a:t>
            </a:r>
            <a:r>
              <a:rPr lang="en-US" sz="1800" b="0" dirty="0" err="1">
                <a:solidFill>
                  <a:schemeClr val="tx1"/>
                </a:solidFill>
              </a:rPr>
              <a:t>Kubíček</a:t>
            </a:r>
            <a:r>
              <a:rPr lang="en-US" sz="1800" b="0" dirty="0">
                <a:solidFill>
                  <a:schemeClr val="tx1"/>
                </a:solidFill>
              </a:rPr>
              <a:t> (</a:t>
            </a:r>
            <a:r>
              <a:rPr lang="en-US" sz="1800" b="0" dirty="0" err="1">
                <a:solidFill>
                  <a:schemeClr val="tx1"/>
                </a:solidFill>
              </a:rPr>
              <a:t>FZa</a:t>
            </a:r>
            <a:r>
              <a:rPr lang="en-US" sz="1800" b="0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Martin </a:t>
            </a:r>
            <a:r>
              <a:rPr lang="en-US" sz="1800" b="0" dirty="0" err="1">
                <a:solidFill>
                  <a:schemeClr val="tx1"/>
                </a:solidFill>
              </a:rPr>
              <a:t>Laabs</a:t>
            </a:r>
            <a:r>
              <a:rPr lang="en-US" sz="1800" b="0" dirty="0">
                <a:solidFill>
                  <a:schemeClr val="tx1"/>
                </a:solidFill>
              </a:rPr>
              <a:t> (TUD)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Hugo </a:t>
            </a:r>
            <a:r>
              <a:rPr lang="en-US" sz="1800" b="0" dirty="0" err="1">
                <a:solidFill>
                  <a:schemeClr val="tx1"/>
                </a:solidFill>
              </a:rPr>
              <a:t>Naydenov</a:t>
            </a:r>
            <a:r>
              <a:rPr lang="en-US" sz="1800" b="0" dirty="0">
                <a:solidFill>
                  <a:schemeClr val="tx1"/>
                </a:solidFill>
              </a:rPr>
              <a:t> (IPAG)</a:t>
            </a:r>
          </a:p>
          <a:p>
            <a:pPr algn="l"/>
            <a:r>
              <a:rPr lang="en-US" sz="1800" b="0" dirty="0" smtClean="0">
                <a:solidFill>
                  <a:schemeClr val="tx1"/>
                </a:solidFill>
              </a:rPr>
              <a:t>Dominik </a:t>
            </a:r>
            <a:r>
              <a:rPr lang="en-US" sz="1800" b="0" dirty="0" err="1">
                <a:solidFill>
                  <a:schemeClr val="tx1"/>
                </a:solidFill>
              </a:rPr>
              <a:t>Nolbert</a:t>
            </a:r>
            <a:r>
              <a:rPr lang="en-US" sz="1800" b="0" dirty="0">
                <a:solidFill>
                  <a:schemeClr val="tx1"/>
                </a:solidFill>
              </a:rPr>
              <a:t> (</a:t>
            </a:r>
            <a:r>
              <a:rPr lang="en-US" sz="1800" b="0" dirty="0" err="1">
                <a:solidFill>
                  <a:schemeClr val="tx1"/>
                </a:solidFill>
              </a:rPr>
              <a:t>Astronika</a:t>
            </a:r>
            <a:r>
              <a:rPr lang="en-US" sz="1800" b="0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Hugo </a:t>
            </a:r>
            <a:r>
              <a:rPr lang="en-US" sz="1800" b="0" dirty="0" err="1">
                <a:solidFill>
                  <a:schemeClr val="tx1"/>
                </a:solidFill>
              </a:rPr>
              <a:t>Nowacki</a:t>
            </a:r>
            <a:r>
              <a:rPr lang="en-US" sz="1800" b="0" dirty="0">
                <a:solidFill>
                  <a:schemeClr val="tx1"/>
                </a:solidFill>
              </a:rPr>
              <a:t> (IPAG)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Sylvain </a:t>
            </a:r>
            <a:r>
              <a:rPr lang="en-US" sz="1800" b="0" dirty="0" err="1">
                <a:solidFill>
                  <a:schemeClr val="tx1"/>
                </a:solidFill>
              </a:rPr>
              <a:t>Rochat</a:t>
            </a:r>
            <a:r>
              <a:rPr lang="en-US" sz="1800" b="0" dirty="0">
                <a:solidFill>
                  <a:schemeClr val="tx1"/>
                </a:solidFill>
              </a:rPr>
              <a:t> (IPAG)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Yves </a:t>
            </a:r>
            <a:r>
              <a:rPr lang="en-US" sz="1800" b="0" dirty="0" err="1">
                <a:solidFill>
                  <a:schemeClr val="tx1"/>
                </a:solidFill>
              </a:rPr>
              <a:t>Rogez</a:t>
            </a:r>
            <a:r>
              <a:rPr lang="en-US" sz="1800" b="0" dirty="0">
                <a:solidFill>
                  <a:schemeClr val="tx1"/>
                </a:solidFill>
              </a:rPr>
              <a:t> (IPAG)</a:t>
            </a:r>
          </a:p>
          <a:p>
            <a:pPr algn="l"/>
            <a:r>
              <a:rPr lang="en-US" sz="1800" b="0" dirty="0" smtClean="0">
                <a:solidFill>
                  <a:schemeClr val="tx1"/>
                </a:solidFill>
              </a:rPr>
              <a:t>Yann </a:t>
            </a:r>
            <a:r>
              <a:rPr lang="en-US" sz="1800" b="0" dirty="0">
                <a:solidFill>
                  <a:schemeClr val="tx1"/>
                </a:solidFill>
              </a:rPr>
              <a:t>Le </a:t>
            </a:r>
            <a:r>
              <a:rPr lang="en-US" sz="1800" b="0" dirty="0" err="1">
                <a:solidFill>
                  <a:schemeClr val="tx1"/>
                </a:solidFill>
              </a:rPr>
              <a:t>Corre</a:t>
            </a:r>
            <a:r>
              <a:rPr lang="en-US" sz="1800" b="0" dirty="0">
                <a:solidFill>
                  <a:schemeClr val="tx1"/>
                </a:solidFill>
              </a:rPr>
              <a:t> (</a:t>
            </a:r>
            <a:r>
              <a:rPr lang="en-US" sz="1800" b="0" dirty="0" err="1">
                <a:solidFill>
                  <a:schemeClr val="tx1"/>
                </a:solidFill>
              </a:rPr>
              <a:t>Emtronix</a:t>
            </a:r>
            <a:r>
              <a:rPr lang="en-US" sz="1800" b="0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Cedric </a:t>
            </a:r>
            <a:r>
              <a:rPr lang="en-US" sz="1800" b="0" dirty="0" err="1">
                <a:solidFill>
                  <a:schemeClr val="tx1"/>
                </a:solidFill>
              </a:rPr>
              <a:t>Lorant</a:t>
            </a:r>
            <a:r>
              <a:rPr lang="en-US" sz="1800" b="0" dirty="0">
                <a:solidFill>
                  <a:schemeClr val="tx1"/>
                </a:solidFill>
              </a:rPr>
              <a:t> (</a:t>
            </a:r>
            <a:r>
              <a:rPr lang="en-US" sz="1800" b="0" dirty="0" err="1">
                <a:solidFill>
                  <a:schemeClr val="tx1"/>
                </a:solidFill>
              </a:rPr>
              <a:t>Emtronix</a:t>
            </a:r>
            <a:r>
              <a:rPr lang="en-US" sz="1800" b="0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sz="1800" b="0" dirty="0" err="1">
                <a:solidFill>
                  <a:schemeClr val="tx1"/>
                </a:solidFill>
              </a:rPr>
              <a:t>Evgeny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Zakutin</a:t>
            </a:r>
            <a:r>
              <a:rPr lang="en-US" sz="1800" b="0" dirty="0">
                <a:solidFill>
                  <a:schemeClr val="tx1"/>
                </a:solidFill>
              </a:rPr>
              <a:t> (TUD)  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Filip </a:t>
            </a:r>
            <a:r>
              <a:rPr lang="en-US" sz="1800" b="0" dirty="0" err="1">
                <a:solidFill>
                  <a:schemeClr val="tx1"/>
                </a:solidFill>
              </a:rPr>
              <a:t>Záplata</a:t>
            </a:r>
            <a:r>
              <a:rPr lang="en-US" sz="1800" b="0" dirty="0">
                <a:solidFill>
                  <a:schemeClr val="tx1"/>
                </a:solidFill>
              </a:rPr>
              <a:t> (</a:t>
            </a:r>
            <a:r>
              <a:rPr lang="en-US" sz="1800" b="0" dirty="0" err="1">
                <a:solidFill>
                  <a:schemeClr val="tx1"/>
                </a:solidFill>
              </a:rPr>
              <a:t>FZa</a:t>
            </a:r>
            <a:r>
              <a:rPr lang="en-US" sz="1800" b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5519936" y="436119"/>
            <a:ext cx="6048672" cy="5441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Acknowledgments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b="0" dirty="0" smtClean="0">
                <a:solidFill>
                  <a:schemeClr val="tx1"/>
                </a:solidFill>
              </a:rPr>
              <a:t>Hera </a:t>
            </a:r>
            <a:r>
              <a:rPr lang="en-US" sz="1800" b="0" dirty="0">
                <a:solidFill>
                  <a:schemeClr val="tx1"/>
                </a:solidFill>
              </a:rPr>
              <a:t>is the ESA contribution to the AIDA collaboration. </a:t>
            </a:r>
            <a:endParaRPr lang="fr-FR" sz="1800" b="0" dirty="0">
              <a:solidFill>
                <a:schemeClr val="tx1"/>
              </a:solidFill>
            </a:endParaRPr>
          </a:p>
          <a:p>
            <a:pPr algn="l"/>
            <a:endParaRPr lang="en-US" sz="1800" b="0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0" dirty="0" err="1" smtClean="0">
                <a:solidFill>
                  <a:schemeClr val="tx1"/>
                </a:solidFill>
              </a:rPr>
              <a:t>Juventas</a:t>
            </a:r>
            <a:r>
              <a:rPr lang="en-US" sz="1800" b="0" dirty="0" smtClean="0">
                <a:solidFill>
                  <a:schemeClr val="tx1"/>
                </a:solidFill>
              </a:rPr>
              <a:t> </a:t>
            </a:r>
            <a:r>
              <a:rPr lang="en-US" sz="1800" b="0" dirty="0">
                <a:solidFill>
                  <a:schemeClr val="tx1"/>
                </a:solidFill>
              </a:rPr>
              <a:t>and </a:t>
            </a:r>
            <a:r>
              <a:rPr lang="en-US" sz="1800" b="0" dirty="0" err="1">
                <a:solidFill>
                  <a:schemeClr val="tx1"/>
                </a:solidFill>
              </a:rPr>
              <a:t>JuRa</a:t>
            </a:r>
            <a:r>
              <a:rPr lang="en-US" sz="1800" b="0" dirty="0">
                <a:solidFill>
                  <a:schemeClr val="tx1"/>
                </a:solidFill>
              </a:rPr>
              <a:t> are developed under ESA contract supported by national agencies. </a:t>
            </a:r>
            <a:endParaRPr lang="fr-FR" sz="1800" b="0" dirty="0">
              <a:solidFill>
                <a:schemeClr val="tx1"/>
              </a:solidFill>
            </a:endParaRPr>
          </a:p>
          <a:p>
            <a:pPr algn="l"/>
            <a:endParaRPr lang="en-US" sz="1800" b="0" dirty="0">
              <a:solidFill>
                <a:schemeClr val="tx1"/>
              </a:solidFill>
            </a:endParaRPr>
          </a:p>
          <a:p>
            <a:pPr algn="l"/>
            <a:r>
              <a:rPr lang="en-US" sz="1800" b="0" dirty="0" smtClean="0">
                <a:solidFill>
                  <a:schemeClr val="tx1"/>
                </a:solidFill>
              </a:rPr>
              <a:t>JuRa </a:t>
            </a:r>
            <a:r>
              <a:rPr lang="en-US" sz="1800" b="0" dirty="0">
                <a:solidFill>
                  <a:schemeClr val="tx1"/>
                </a:solidFill>
              </a:rPr>
              <a:t>is built by </a:t>
            </a:r>
            <a:r>
              <a:rPr lang="en-US" sz="1800" b="0" dirty="0" err="1">
                <a:solidFill>
                  <a:schemeClr val="tx1"/>
                </a:solidFill>
              </a:rPr>
              <a:t>Emtronix</a:t>
            </a:r>
            <a:r>
              <a:rPr lang="en-US" sz="1800" b="0" dirty="0">
                <a:solidFill>
                  <a:schemeClr val="tx1"/>
                </a:solidFill>
              </a:rPr>
              <a:t> (</a:t>
            </a:r>
            <a:r>
              <a:rPr lang="en-US" sz="1800" b="0" dirty="0" smtClean="0">
                <a:solidFill>
                  <a:schemeClr val="tx1"/>
                </a:solidFill>
              </a:rPr>
              <a:t>Lux), </a:t>
            </a:r>
            <a:r>
              <a:rPr lang="en-US" sz="1800" b="0" dirty="0">
                <a:solidFill>
                  <a:schemeClr val="tx1"/>
                </a:solidFill>
              </a:rPr>
              <a:t>UGA/IPAG (Fr), </a:t>
            </a:r>
            <a:r>
              <a:rPr lang="en-US" sz="1800" b="0" dirty="0" smtClean="0">
                <a:solidFill>
                  <a:schemeClr val="tx1"/>
                </a:solidFill>
              </a:rPr>
              <a:t/>
            </a:r>
            <a:br>
              <a:rPr lang="en-US" sz="1800" b="0" dirty="0" smtClean="0">
                <a:solidFill>
                  <a:schemeClr val="tx1"/>
                </a:solidFill>
              </a:rPr>
            </a:br>
            <a:r>
              <a:rPr lang="en-US" sz="1800" b="0" dirty="0" smtClean="0">
                <a:solidFill>
                  <a:schemeClr val="tx1"/>
                </a:solidFill>
              </a:rPr>
              <a:t>TUD (De), </a:t>
            </a:r>
            <a:r>
              <a:rPr lang="en-US" sz="1800" b="0" dirty="0" err="1">
                <a:solidFill>
                  <a:schemeClr val="tx1"/>
                </a:solidFill>
              </a:rPr>
              <a:t>Astronika</a:t>
            </a:r>
            <a:r>
              <a:rPr lang="en-US" sz="1800" b="0" dirty="0">
                <a:solidFill>
                  <a:schemeClr val="tx1"/>
                </a:solidFill>
              </a:rPr>
              <a:t> (Pl) and </a:t>
            </a:r>
            <a:r>
              <a:rPr lang="en-US" sz="1800" b="0" dirty="0" smtClean="0">
                <a:solidFill>
                  <a:schemeClr val="tx1"/>
                </a:solidFill>
              </a:rPr>
              <a:t>Filip </a:t>
            </a:r>
            <a:r>
              <a:rPr lang="en-US" sz="1800" b="0" dirty="0" err="1" smtClean="0">
                <a:solidFill>
                  <a:schemeClr val="tx1"/>
                </a:solidFill>
              </a:rPr>
              <a:t>Zaplata</a:t>
            </a:r>
            <a:r>
              <a:rPr lang="en-US" sz="1800" b="0" dirty="0" smtClean="0">
                <a:solidFill>
                  <a:schemeClr val="tx1"/>
                </a:solidFill>
              </a:rPr>
              <a:t> </a:t>
            </a:r>
            <a:r>
              <a:rPr lang="en-US" sz="1800" b="0" dirty="0">
                <a:solidFill>
                  <a:schemeClr val="tx1"/>
                </a:solidFill>
              </a:rPr>
              <a:t>(</a:t>
            </a:r>
            <a:r>
              <a:rPr lang="en-US" sz="1800" b="0" dirty="0" err="1">
                <a:solidFill>
                  <a:schemeClr val="tx1"/>
                </a:solidFill>
              </a:rPr>
              <a:t>Cz</a:t>
            </a:r>
            <a:r>
              <a:rPr lang="en-US" sz="1800" b="0" dirty="0">
                <a:solidFill>
                  <a:schemeClr val="tx1"/>
                </a:solidFill>
              </a:rPr>
              <a:t>). </a:t>
            </a:r>
            <a:endParaRPr lang="fr-FR" sz="1800" b="0" dirty="0">
              <a:solidFill>
                <a:schemeClr val="tx1"/>
              </a:solidFill>
            </a:endParaRPr>
          </a:p>
          <a:p>
            <a:pPr algn="l"/>
            <a:endParaRPr lang="en-US" sz="1800" b="0" dirty="0">
              <a:solidFill>
                <a:schemeClr val="tx1"/>
              </a:solidFill>
            </a:endParaRPr>
          </a:p>
          <a:p>
            <a:pPr algn="l"/>
            <a:r>
              <a:rPr lang="en-US" sz="1800" b="0" dirty="0" smtClean="0">
                <a:solidFill>
                  <a:schemeClr val="tx1"/>
                </a:solidFill>
              </a:rPr>
              <a:t>Juventas </a:t>
            </a:r>
            <a:r>
              <a:rPr lang="en-US" sz="1800" b="0" dirty="0">
                <a:solidFill>
                  <a:schemeClr val="tx1"/>
                </a:solidFill>
              </a:rPr>
              <a:t>is built by </a:t>
            </a:r>
            <a:r>
              <a:rPr lang="en-US" sz="1800" b="0" dirty="0" err="1">
                <a:solidFill>
                  <a:schemeClr val="tx1"/>
                </a:solidFill>
              </a:rPr>
              <a:t>Gomspace</a:t>
            </a:r>
            <a:r>
              <a:rPr lang="en-US" sz="1800" b="0" dirty="0">
                <a:solidFill>
                  <a:schemeClr val="tx1"/>
                </a:solidFill>
              </a:rPr>
              <a:t> (</a:t>
            </a:r>
            <a:r>
              <a:rPr lang="en-US" sz="1800" b="0" dirty="0" smtClean="0">
                <a:solidFill>
                  <a:schemeClr val="tx1"/>
                </a:solidFill>
              </a:rPr>
              <a:t>Lux).</a:t>
            </a:r>
            <a:endParaRPr lang="fr-FR" sz="1800" b="0" dirty="0">
              <a:solidFill>
                <a:schemeClr val="tx1"/>
              </a:solidFill>
            </a:endParaRP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 </a:t>
            </a:r>
            <a:endParaRPr lang="fr-FR" sz="1800" b="0" dirty="0">
              <a:solidFill>
                <a:schemeClr val="tx1"/>
              </a:solidFill>
            </a:endParaRP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This project has received funding from the European Union’s Horizon 2020 research and innovation program under grant agreement No 870377 (project NEO-MAPP).</a:t>
            </a:r>
            <a:endParaRPr lang="en-US" sz="1800" b="0" i="1" dirty="0">
              <a:solidFill>
                <a:schemeClr val="tx1"/>
              </a:solidFill>
            </a:endParaRPr>
          </a:p>
        </p:txBody>
      </p:sp>
      <p:pic>
        <p:nvPicPr>
          <p:cNvPr id="8" name="Picture 33">
            <a:extLst>
              <a:ext uri="{FF2B5EF4-FFF2-40B4-BE49-F238E27FC236}">
                <a16:creationId xmlns:a16="http://schemas.microsoft.com/office/drawing/2014/main" id="{CF24F40F-0125-234E-A610-513951175B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472" y="155899"/>
            <a:ext cx="1567152" cy="15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A6EA6-2EC2-4350-B494-9AD5B17E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Interior : What is a radar sensitive to? 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72EAD6-1055-4716-84D7-A8BBD92E9E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9280" y="1322952"/>
                <a:ext cx="10972800" cy="4958011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Complex </a:t>
                </a:r>
                <a:r>
                  <a:rPr lang="en-US" dirty="0"/>
                  <a:t>permittivity (speed &amp; absorption</a:t>
                </a:r>
                <a:r>
                  <a:rPr lang="en-US" dirty="0" smtClean="0"/>
                  <a:t>)	</a:t>
                </a:r>
              </a:p>
              <a:p>
                <a:pPr lvl="1"/>
                <a:r>
                  <a:rPr lang="en-US" dirty="0" smtClean="0"/>
                  <a:t>Related </a:t>
                </a:r>
                <a:r>
                  <a:rPr lang="en-US" dirty="0"/>
                  <a:t>to composition, mineralogy, porosity </a:t>
                </a:r>
                <a:endParaRPr lang="en-US" sz="2800" dirty="0"/>
              </a:p>
              <a:p>
                <a:pPr marL="228600" lvl="1">
                  <a:spcBef>
                    <a:spcPts val="1000"/>
                  </a:spcBef>
                </a:pPr>
                <a:endParaRPr lang="en-US" sz="2800" dirty="0" smtClean="0"/>
              </a:p>
              <a:p>
                <a:pPr marL="228600" lvl="1">
                  <a:spcBef>
                    <a:spcPts val="1000"/>
                  </a:spcBef>
                </a:pPr>
                <a:r>
                  <a:rPr lang="en-US" sz="2800" dirty="0" smtClean="0"/>
                  <a:t>Propagation </a:t>
                </a:r>
                <a:r>
                  <a:rPr lang="en-US" sz="2800" dirty="0"/>
                  <a:t>regime depends </a:t>
                </a:r>
                <a:r>
                  <a:rPr lang="en-US" sz="2800" dirty="0" smtClean="0"/>
                  <a:t>on </a:t>
                </a:r>
                <a:r>
                  <a:rPr lang="en-US" sz="2800" dirty="0"/>
                  <a:t>its spatial </a:t>
                </a:r>
                <a:r>
                  <a:rPr lang="en-US" sz="2800" dirty="0" smtClean="0"/>
                  <a:t>variations</a:t>
                </a:r>
              </a:p>
              <a:p>
                <a:pPr marL="228600" lvl="1">
                  <a:spcBef>
                    <a:spcPts val="1000"/>
                  </a:spcBef>
                </a:pPr>
                <a:endParaRPr lang="en-US" sz="2800" dirty="0"/>
              </a:p>
              <a:p>
                <a:pPr marL="228600" lvl="1">
                  <a:spcBef>
                    <a:spcPts val="1000"/>
                  </a:spcBef>
                </a:pPr>
                <a:endParaRPr lang="en-US" sz="2800" dirty="0" smtClean="0"/>
              </a:p>
              <a:p>
                <a:pPr marL="228600" lvl="1">
                  <a:spcBef>
                    <a:spcPts val="1000"/>
                  </a:spcBef>
                </a:pPr>
                <a:endParaRPr lang="en-US" sz="2800" dirty="0"/>
              </a:p>
              <a:p>
                <a:pPr marL="0" lvl="1" indent="0">
                  <a:spcBef>
                    <a:spcPts val="1000"/>
                  </a:spcBef>
                  <a:buNone/>
                </a:pPr>
                <a:endParaRPr lang="en-US" sz="2800" dirty="0" smtClean="0"/>
              </a:p>
              <a:p>
                <a:pPr marL="228600" lvl="1">
                  <a:spcBef>
                    <a:spcPts val="1000"/>
                  </a:spcBef>
                </a:pPr>
                <a:r>
                  <a:rPr lang="en-US" sz="2800" dirty="0" smtClean="0"/>
                  <a:t>Return power (backscattering coefficient)</a:t>
                </a:r>
              </a:p>
              <a:p>
                <a:pPr lvl="1"/>
                <a:r>
                  <a:rPr lang="en-US" dirty="0" smtClean="0"/>
                  <a:t>Permittivity contrast </a:t>
                </a:r>
              </a:p>
              <a:p>
                <a:pPr lvl="1"/>
                <a:r>
                  <a:rPr lang="en-US" dirty="0" smtClean="0"/>
                  <a:t>Mixing  contrast </a:t>
                </a:r>
                <a:r>
                  <a:rPr lang="en-US" dirty="0"/>
                  <a:t>and </a:t>
                </a:r>
                <a:r>
                  <a:rPr lang="en-US" dirty="0" smtClean="0"/>
                  <a:t>scales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𝛻𝜀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dirty="0"/>
                  <a:t>  </a:t>
                </a:r>
              </a:p>
              <a:p>
                <a:pPr lvl="1"/>
                <a:r>
                  <a:rPr lang="en-US" dirty="0" smtClean="0"/>
                  <a:t>Dust and gravels </a:t>
                </a: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72EAD6-1055-4716-84D7-A8BBD92E9E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280" y="1322952"/>
                <a:ext cx="10972800" cy="4958011"/>
              </a:xfrm>
              <a:blipFill>
                <a:blip r:embed="rId3"/>
                <a:stretch>
                  <a:fillRect l="-722" t="-2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x-none" dirty="0"/>
          </a:p>
        </p:txBody>
      </p:sp>
      <p:grpSp>
        <p:nvGrpSpPr>
          <p:cNvPr id="5" name="Groupe 4"/>
          <p:cNvGrpSpPr/>
          <p:nvPr/>
        </p:nvGrpSpPr>
        <p:grpSpPr>
          <a:xfrm>
            <a:off x="1847528" y="2902662"/>
            <a:ext cx="8248261" cy="1079080"/>
            <a:chOff x="1222310" y="3386365"/>
            <a:chExt cx="8248261" cy="1079080"/>
          </a:xfrm>
        </p:grpSpPr>
        <p:sp>
          <p:nvSpPr>
            <p:cNvPr id="6" name="Rectangle 5"/>
            <p:cNvSpPr/>
            <p:nvPr/>
          </p:nvSpPr>
          <p:spPr>
            <a:xfrm>
              <a:off x="1222310" y="3750114"/>
              <a:ext cx="8248261" cy="71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/>
                <p:cNvSpPr txBox="1"/>
                <p:nvPr/>
              </p:nvSpPr>
              <p:spPr>
                <a:xfrm>
                  <a:off x="3799093" y="3415282"/>
                  <a:ext cx="6326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fr-FR" dirty="0" smtClean="0"/>
                    <a:t>/20</a:t>
                  </a:r>
                  <a:endParaRPr lang="fr-FR" dirty="0"/>
                </a:p>
              </p:txBody>
            </p:sp>
          </mc:Choice>
          <mc:Fallback xmlns="">
            <p:sp>
              <p:nvSpPr>
                <p:cNvPr id="6" name="ZoneTexte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093" y="3415282"/>
                  <a:ext cx="632674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r="-7692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/>
                <p:cNvSpPr txBox="1"/>
                <p:nvPr/>
              </p:nvSpPr>
              <p:spPr>
                <a:xfrm>
                  <a:off x="6261114" y="3386365"/>
                  <a:ext cx="6695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20 </m:t>
                        </m:r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7" name="ZoneTexte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1114" y="3386365"/>
                  <a:ext cx="669542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ZoneTexte 8"/>
            <p:cNvSpPr txBox="1"/>
            <p:nvPr/>
          </p:nvSpPr>
          <p:spPr>
            <a:xfrm>
              <a:off x="7329046" y="3784614"/>
              <a:ext cx="19486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Geometrical optics</a:t>
              </a:r>
            </a:p>
            <a:p>
              <a:pPr algn="ctr"/>
              <a:r>
                <a:rPr lang="en-US" dirty="0" smtClean="0"/>
                <a:t>refraction</a:t>
              </a:r>
              <a:endParaRPr lang="en-US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361192" y="3784614"/>
              <a:ext cx="23156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Homogeneous media</a:t>
              </a:r>
            </a:p>
            <a:p>
              <a:pPr algn="ctr"/>
              <a:r>
                <a:rPr lang="en-US" dirty="0" smtClean="0"/>
                <a:t>Equivalent permittivity</a:t>
              </a:r>
              <a:endParaRPr lang="en-US" dirty="0"/>
            </a:p>
          </p:txBody>
        </p:sp>
        <p:sp>
          <p:nvSpPr>
            <p:cNvPr id="11" name="Double flèche horizontale 10"/>
            <p:cNvSpPr/>
            <p:nvPr/>
          </p:nvSpPr>
          <p:spPr>
            <a:xfrm>
              <a:off x="3722914" y="3750114"/>
              <a:ext cx="3247053" cy="715331"/>
            </a:xfrm>
            <a:prstGeom prst="leftRightArrow">
              <a:avLst>
                <a:gd name="adj1" fmla="val 10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431767" y="3923113"/>
              <a:ext cx="18293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regime</a:t>
              </a:r>
              <a:endParaRPr lang="en-US" dirty="0"/>
            </a:p>
          </p:txBody>
        </p:sp>
      </p:grpSp>
      <p:pic>
        <p:nvPicPr>
          <p:cNvPr id="16" name="Picture 3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74" y="4538532"/>
            <a:ext cx="2781300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55" y="4504032"/>
            <a:ext cx="2765425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3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JuRa</a:t>
            </a:r>
            <a:r>
              <a:rPr lang="fr-FR" dirty="0" smtClean="0"/>
              <a:t> radar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09600" y="1409472"/>
            <a:ext cx="5702424" cy="53318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Monostatic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radar </a:t>
            </a:r>
          </a:p>
          <a:p>
            <a:pPr lvl="1"/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@ 60 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MHz</a:t>
            </a:r>
          </a:p>
          <a:p>
            <a:pPr lvl="1"/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Full polar</a:t>
            </a:r>
          </a:p>
          <a:p>
            <a:pPr lvl="1"/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</a:rPr>
              <a:t>Coded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 radar BPSK</a:t>
            </a:r>
            <a:endParaRPr lang="fr-FR" sz="2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Nominal operation </a:t>
            </a:r>
          </a:p>
          <a:p>
            <a:pPr lvl="1"/>
            <a:r>
              <a:rPr lang="fr-FR" sz="2400" dirty="0" err="1">
                <a:solidFill>
                  <a:schemeClr val="accent6">
                    <a:lumMod val="75000"/>
                  </a:schemeClr>
                </a:solidFill>
              </a:rPr>
              <a:t>Launch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 2024 </a:t>
            </a:r>
          </a:p>
          <a:p>
            <a:pPr lvl="1"/>
            <a:r>
              <a:rPr lang="fr-FR" sz="2400" dirty="0" err="1">
                <a:solidFill>
                  <a:schemeClr val="accent6">
                    <a:lumMod val="75000"/>
                  </a:schemeClr>
                </a:solidFill>
              </a:rPr>
              <a:t>Operation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 2027</a:t>
            </a:r>
          </a:p>
          <a:p>
            <a:pPr lvl="1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Terminator orbit</a:t>
            </a:r>
          </a:p>
          <a:p>
            <a:pPr lvl="1"/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1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</a:rPr>
              <a:t>month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 @ 3.3 km radius</a:t>
            </a:r>
          </a:p>
          <a:p>
            <a:pPr lvl="1"/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1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</a:rPr>
              <a:t>month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 @ 2 km radius (300 m)</a:t>
            </a:r>
          </a:p>
          <a:p>
            <a:pPr lvl="1"/>
            <a:endParaRPr lang="fr-F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411036"/>
              </p:ext>
            </p:extLst>
          </p:nvPr>
        </p:nvGraphicFramePr>
        <p:xfrm>
          <a:off x="8522055" y="4126102"/>
          <a:ext cx="3510248" cy="252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8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80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JuRa</a:t>
                      </a:r>
                      <a:endParaRPr lang="en-US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carrier</a:t>
                      </a:r>
                      <a:endParaRPr lang="en-US" sz="11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2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60 MHz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1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signal</a:t>
                      </a:r>
                      <a:endParaRPr lang="en-US" sz="11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2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BPSK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1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BW</a:t>
                      </a:r>
                      <a:endParaRPr lang="en-US" sz="11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2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 MHz nominal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2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 MHz </a:t>
                      </a:r>
                      <a:r>
                        <a:rPr lang="fr-FR" sz="120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extended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Resolution</a:t>
                      </a:r>
                      <a:r>
                        <a:rPr lang="en-US" sz="11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endParaRPr lang="en-US" sz="11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 – 15 m (1D)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Polarization</a:t>
                      </a:r>
                      <a:endParaRPr lang="en-US" sz="11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Full </a:t>
                      </a:r>
                      <a:r>
                        <a:rPr lang="fr-FR" sz="120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linear</a:t>
                      </a:r>
                      <a:r>
                        <a:rPr lang="fr-FR" sz="12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1" kern="1200" dirty="0" err="1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Tx</a:t>
                      </a: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power</a:t>
                      </a:r>
                      <a:endParaRPr lang="en-US" sz="11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 W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NE</a:t>
                      </a:r>
                      <a:r>
                        <a:rPr lang="el-GR" sz="11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σ</a:t>
                      </a:r>
                      <a:r>
                        <a:rPr lang="en-US" sz="11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en-US" sz="1100" b="1" kern="1200" baseline="-25000" dirty="0">
                        <a:solidFill>
                          <a:schemeClr val="lt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Better than -50 dB.m</a:t>
                      </a:r>
                      <a:r>
                        <a:rPr lang="en-US" sz="1200" kern="1200" baseline="300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2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5" descr="A satellite in space&#10;&#10;Description automatically generated">
            <a:extLst>
              <a:ext uri="{FF2B5EF4-FFF2-40B4-BE49-F238E27FC236}">
                <a16:creationId xmlns:a16="http://schemas.microsoft.com/office/drawing/2014/main" id="{E14CBB15-A48A-4EF0-90E8-5D27F0F14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5" t="28986" b="28232"/>
          <a:stretch/>
        </p:blipFill>
        <p:spPr>
          <a:xfrm rot="20280656">
            <a:off x="3859405" y="1424193"/>
            <a:ext cx="3411724" cy="140887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4871864" y="1822582"/>
            <a:ext cx="3830687" cy="3566520"/>
            <a:chOff x="4160806" y="2132100"/>
            <a:chExt cx="3328406" cy="3086368"/>
          </a:xfrm>
        </p:grpSpPr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FDC85D91-FA6C-414D-938B-8A3A81884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 flipH="1">
              <a:off x="6897684" y="2116737"/>
              <a:ext cx="576166" cy="606891"/>
            </a:xfrm>
            <a:prstGeom prst="rect">
              <a:avLst/>
            </a:prstGeom>
          </p:spPr>
        </p:pic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2AD3CD98-444B-4499-884B-D123ECFD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4408015" y="3396135"/>
              <a:ext cx="1575124" cy="2069541"/>
            </a:xfrm>
            <a:prstGeom prst="rect">
              <a:avLst/>
            </a:prstGeom>
          </p:spPr>
        </p:pic>
      </p:grpSp>
      <p:pic>
        <p:nvPicPr>
          <p:cNvPr id="13" name="Picture 23">
            <a:extLst>
              <a:ext uri="{FF2B5EF4-FFF2-40B4-BE49-F238E27FC236}">
                <a16:creationId xmlns:a16="http://schemas.microsoft.com/office/drawing/2014/main" id="{FBA8FAF5-F075-4D9F-881E-1B5C99B187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16"/>
          <a:stretch/>
        </p:blipFill>
        <p:spPr>
          <a:xfrm>
            <a:off x="8767197" y="1062741"/>
            <a:ext cx="3265106" cy="260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b="1" i="1" u="sng" dirty="0" smtClean="0"/>
              <a:t>First objective: moonlet interior structures</a:t>
            </a:r>
            <a:r>
              <a:rPr lang="en-US" sz="2000" b="1" i="1" dirty="0" smtClean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to </a:t>
            </a:r>
            <a:r>
              <a:rPr lang="en-US" sz="2000" dirty="0"/>
              <a:t>identify internal structure like layers, voids, sub-aggregate, </a:t>
            </a:r>
            <a:endParaRPr lang="en-US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to </a:t>
            </a:r>
            <a:r>
              <a:rPr lang="en-US" sz="2000" dirty="0"/>
              <a:t>bring out the aggregate structure </a:t>
            </a:r>
            <a:endParaRPr lang="en-US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to </a:t>
            </a:r>
            <a:r>
              <a:rPr lang="en-US" sz="2000" dirty="0"/>
              <a:t>characterize </a:t>
            </a:r>
            <a:r>
              <a:rPr lang="en-US" sz="2000" dirty="0" smtClean="0"/>
              <a:t>its </a:t>
            </a:r>
            <a:r>
              <a:rPr lang="en-US" sz="2000" dirty="0"/>
              <a:t>constitutive blocks in terms of size distribution, heterogeneity at different </a:t>
            </a:r>
            <a:r>
              <a:rPr lang="en-US" sz="2000" dirty="0" smtClean="0"/>
              <a:t>scales </a:t>
            </a:r>
            <a:r>
              <a:rPr lang="en-US" sz="2000" dirty="0"/>
              <a:t>(from sub metric to global) </a:t>
            </a:r>
            <a:endParaRPr lang="en-US" sz="2000" dirty="0" smtClean="0"/>
          </a:p>
          <a:p>
            <a:pPr marL="1257300" lvl="1" indent="-342900" algn="just">
              <a:buFont typeface="Symbol" panose="05050102010706020507" pitchFamily="18" charset="2"/>
              <a:buChar char="Þ"/>
            </a:pPr>
            <a:r>
              <a:rPr lang="en-US" sz="2000" dirty="0" smtClean="0"/>
              <a:t>Binary system formation and stability conditions </a:t>
            </a:r>
          </a:p>
          <a:p>
            <a:pPr marL="1257300" lvl="1" indent="-342900" algn="just">
              <a:buFont typeface="Symbol" panose="05050102010706020507" pitchFamily="18" charset="2"/>
              <a:buChar char="Þ"/>
            </a:pPr>
            <a:r>
              <a:rPr lang="en-US" sz="2000" dirty="0" smtClean="0"/>
              <a:t>Impact crater characterization (with limited resolution) </a:t>
            </a:r>
          </a:p>
          <a:p>
            <a:pPr marL="1257300" lvl="1" indent="-342900" algn="just">
              <a:buFont typeface="Symbol" panose="05050102010706020507" pitchFamily="18" charset="2"/>
              <a:buChar char="Þ"/>
            </a:pPr>
            <a:endParaRPr lang="fr-FR" sz="2000" dirty="0"/>
          </a:p>
          <a:p>
            <a:endParaRPr lang="fr-FR" sz="2000" dirty="0"/>
          </a:p>
        </p:txBody>
      </p:sp>
      <p:grpSp>
        <p:nvGrpSpPr>
          <p:cNvPr id="4" name="Groupe 3"/>
          <p:cNvGrpSpPr/>
          <p:nvPr/>
        </p:nvGrpSpPr>
        <p:grpSpPr>
          <a:xfrm>
            <a:off x="7896200" y="2969369"/>
            <a:ext cx="3830687" cy="3566520"/>
            <a:chOff x="4160806" y="2132100"/>
            <a:chExt cx="3328406" cy="3086368"/>
          </a:xfrm>
        </p:grpSpPr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FDC85D91-FA6C-414D-938B-8A3A81884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 flipH="1">
              <a:off x="6897684" y="2116737"/>
              <a:ext cx="576166" cy="606891"/>
            </a:xfrm>
            <a:prstGeom prst="rect">
              <a:avLst/>
            </a:prstGeom>
          </p:spPr>
        </p:pic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2AD3CD98-444B-4499-884B-D123ECFD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4408015" y="3396135"/>
              <a:ext cx="1575124" cy="2069541"/>
            </a:xfrm>
            <a:prstGeom prst="rect">
              <a:avLst/>
            </a:prstGeom>
          </p:spPr>
        </p:pic>
      </p:grp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>
            <a:normAutofit/>
          </a:bodyPr>
          <a:lstStyle/>
          <a:p>
            <a:r>
              <a:rPr lang="en-GB" sz="3200" dirty="0" err="1" smtClean="0"/>
              <a:t>Juventas</a:t>
            </a:r>
            <a:r>
              <a:rPr lang="en-GB" sz="3200" dirty="0" smtClean="0"/>
              <a:t> Radar on </a:t>
            </a:r>
            <a:r>
              <a:rPr lang="en-GB" sz="3200" dirty="0"/>
              <a:t>Hera to fathom Didymoon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28804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279303"/>
            <a:ext cx="10972800" cy="5318049"/>
          </a:xfrm>
        </p:spPr>
        <p:txBody>
          <a:bodyPr>
            <a:normAutofit/>
          </a:bodyPr>
          <a:lstStyle/>
          <a:p>
            <a:pPr algn="just"/>
            <a:r>
              <a:rPr lang="en-US" sz="2000" b="1" i="1" dirty="0" smtClean="0"/>
              <a:t>First objective: moonlet interior structures </a:t>
            </a:r>
          </a:p>
          <a:p>
            <a:pPr algn="just"/>
            <a:endParaRPr lang="en-US" sz="2000" b="1" i="1" dirty="0" smtClean="0"/>
          </a:p>
          <a:p>
            <a:pPr algn="just"/>
            <a:r>
              <a:rPr lang="en-US" sz="2000" b="1" i="1" u="sng" dirty="0"/>
              <a:t>Second objective: average permittivity and its spatial variation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to retrieve information on composition and porosity</a:t>
            </a:r>
          </a:p>
          <a:p>
            <a:pPr marL="1257300" lvl="1" indent="-342900" algn="just">
              <a:buFont typeface="Symbol" panose="05050102010706020507" pitchFamily="18" charset="2"/>
              <a:buChar char="Þ"/>
            </a:pPr>
            <a:r>
              <a:rPr lang="en-US" sz="2000" dirty="0"/>
              <a:t>Full tomography if waves </a:t>
            </a:r>
            <a:r>
              <a:rPr lang="en-US" sz="2000" dirty="0" smtClean="0"/>
              <a:t>penetrates </a:t>
            </a:r>
            <a:r>
              <a:rPr lang="en-US" sz="2000" dirty="0"/>
              <a:t>the whole moonlet</a:t>
            </a:r>
          </a:p>
          <a:p>
            <a:pPr marL="1257300" lvl="1" indent="-342900" algn="just">
              <a:buFont typeface="Symbol" panose="05050102010706020507" pitchFamily="18" charset="2"/>
              <a:buChar char="Þ"/>
            </a:pPr>
            <a:endParaRPr lang="fr-FR" sz="2000" dirty="0"/>
          </a:p>
          <a:p>
            <a:endParaRPr lang="fr-FR" sz="2000" dirty="0"/>
          </a:p>
        </p:txBody>
      </p:sp>
      <p:grpSp>
        <p:nvGrpSpPr>
          <p:cNvPr id="4" name="Groupe 3"/>
          <p:cNvGrpSpPr/>
          <p:nvPr/>
        </p:nvGrpSpPr>
        <p:grpSpPr>
          <a:xfrm>
            <a:off x="7896200" y="2969369"/>
            <a:ext cx="3830687" cy="3566520"/>
            <a:chOff x="4160806" y="2132100"/>
            <a:chExt cx="3328406" cy="3086368"/>
          </a:xfrm>
        </p:grpSpPr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FDC85D91-FA6C-414D-938B-8A3A81884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 flipH="1">
              <a:off x="6897684" y="2116737"/>
              <a:ext cx="576166" cy="606891"/>
            </a:xfrm>
            <a:prstGeom prst="rect">
              <a:avLst/>
            </a:prstGeom>
          </p:spPr>
        </p:pic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2AD3CD98-444B-4499-884B-D123ECFD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4408015" y="3396135"/>
              <a:ext cx="1575124" cy="2069541"/>
            </a:xfrm>
            <a:prstGeom prst="rect">
              <a:avLst/>
            </a:prstGeom>
          </p:spPr>
        </p:pic>
      </p:grp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>
            <a:normAutofit/>
          </a:bodyPr>
          <a:lstStyle/>
          <a:p>
            <a:r>
              <a:rPr lang="en-GB" sz="3200" dirty="0" err="1" smtClean="0"/>
              <a:t>Juventas</a:t>
            </a:r>
            <a:r>
              <a:rPr lang="en-GB" sz="3200" dirty="0" smtClean="0"/>
              <a:t> Radar on </a:t>
            </a:r>
            <a:r>
              <a:rPr lang="en-GB" sz="3200" dirty="0"/>
              <a:t>Hera to fathom Didymoon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54807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/>
              <a:t>Juventas</a:t>
            </a:r>
            <a:r>
              <a:rPr lang="en-GB" sz="3200" dirty="0" smtClean="0"/>
              <a:t> Radar on </a:t>
            </a:r>
            <a:r>
              <a:rPr lang="en-GB" sz="3200" dirty="0"/>
              <a:t>Hera to fathom Didymoon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279303"/>
            <a:ext cx="10972800" cy="5318049"/>
          </a:xfrm>
        </p:spPr>
        <p:txBody>
          <a:bodyPr>
            <a:normAutofit/>
          </a:bodyPr>
          <a:lstStyle/>
          <a:p>
            <a:pPr algn="just"/>
            <a:r>
              <a:rPr lang="en-US" sz="2000" b="1" i="1" dirty="0" smtClean="0"/>
              <a:t>First objective: moonlet interior structures </a:t>
            </a:r>
          </a:p>
          <a:p>
            <a:pPr algn="just"/>
            <a:endParaRPr lang="en-US" sz="2000" b="1" i="1" dirty="0" smtClean="0"/>
          </a:p>
          <a:p>
            <a:pPr algn="just"/>
            <a:r>
              <a:rPr lang="en-US" sz="2000" b="1" i="1" dirty="0" smtClean="0"/>
              <a:t>Second </a:t>
            </a:r>
            <a:r>
              <a:rPr lang="en-US" sz="2000" b="1" i="1" dirty="0"/>
              <a:t>objective: average permittivity and its spatial variation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algn="just"/>
            <a:r>
              <a:rPr lang="en-US" sz="2000" b="1" i="1" u="sng" dirty="0" smtClean="0"/>
              <a:t>Secondary </a:t>
            </a:r>
            <a:r>
              <a:rPr lang="en-US" sz="2000" b="1" i="1" u="sng" dirty="0"/>
              <a:t>objective : The same characterization applied to the main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to identify internal structure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to retrieve information on composition and porosity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to detect difference in structure, texture and composition</a:t>
            </a:r>
          </a:p>
          <a:p>
            <a:pPr marL="1257300" lvl="1" indent="-342900" algn="just">
              <a:buFont typeface="Symbol" panose="05050102010706020507" pitchFamily="18" charset="2"/>
              <a:buChar char="Þ"/>
            </a:pPr>
            <a:r>
              <a:rPr lang="en-US" sz="2000" dirty="0" smtClean="0"/>
              <a:t>Aggregate </a:t>
            </a:r>
            <a:r>
              <a:rPr lang="en-US" sz="2000" dirty="0"/>
              <a:t>structure  </a:t>
            </a:r>
          </a:p>
          <a:p>
            <a:pPr marL="1257300" lvl="1" indent="-342900" algn="just">
              <a:buFont typeface="Symbol" panose="05050102010706020507" pitchFamily="18" charset="2"/>
              <a:buChar char="Þ"/>
            </a:pPr>
            <a:r>
              <a:rPr lang="en-US" sz="2000" dirty="0"/>
              <a:t>Binary system formation and stability conditions </a:t>
            </a:r>
            <a:r>
              <a:rPr lang="en-US" sz="2000" b="1" i="1" dirty="0" smtClean="0"/>
              <a:t> </a:t>
            </a:r>
          </a:p>
          <a:p>
            <a:pPr marL="1257300" lvl="1" indent="-342900" algn="just">
              <a:buFont typeface="Symbol" panose="05050102010706020507" pitchFamily="18" charset="2"/>
              <a:buChar char="Þ"/>
            </a:pPr>
            <a:endParaRPr lang="fr-FR" sz="2000" dirty="0"/>
          </a:p>
          <a:p>
            <a:endParaRPr lang="fr-FR" sz="2000" dirty="0"/>
          </a:p>
        </p:txBody>
      </p:sp>
      <p:grpSp>
        <p:nvGrpSpPr>
          <p:cNvPr id="4" name="Groupe 3"/>
          <p:cNvGrpSpPr/>
          <p:nvPr/>
        </p:nvGrpSpPr>
        <p:grpSpPr>
          <a:xfrm>
            <a:off x="7896200" y="2969369"/>
            <a:ext cx="3830687" cy="3566520"/>
            <a:chOff x="4160806" y="2132100"/>
            <a:chExt cx="3328406" cy="3086368"/>
          </a:xfrm>
        </p:grpSpPr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FDC85D91-FA6C-414D-938B-8A3A81884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 flipH="1">
              <a:off x="6897684" y="2116737"/>
              <a:ext cx="576166" cy="606891"/>
            </a:xfrm>
            <a:prstGeom prst="rect">
              <a:avLst/>
            </a:prstGeom>
          </p:spPr>
        </p:pic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2AD3CD98-444B-4499-884B-D123ECFD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4408015" y="3396135"/>
              <a:ext cx="1575124" cy="2069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550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Electronics : EM 2.0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95401" y="1124744"/>
            <a:ext cx="6120679" cy="3456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E46C0A"/>
                </a:solidFill>
              </a:rPr>
              <a:t>De-risk on the EM (Spring 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Radiation test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E46C0A"/>
                </a:solidFill>
              </a:rPr>
              <a:t>TV test and EMC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E46C0A"/>
                </a:solidFill>
              </a:rPr>
              <a:t>Chock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E46C0A"/>
                </a:solidFill>
              </a:rPr>
              <a:t>Calibration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E46C0A"/>
              </a:solidFill>
            </a:endParaRPr>
          </a:p>
          <a:p>
            <a:r>
              <a:rPr lang="en-US" sz="2400" dirty="0" smtClean="0">
                <a:solidFill>
                  <a:srgbClr val="E46C0A"/>
                </a:solidFill>
              </a:rPr>
              <a:t>SC Integration (Sumer 22)</a:t>
            </a:r>
            <a:endParaRPr lang="en-US" sz="1800" dirty="0" smtClean="0"/>
          </a:p>
          <a:p>
            <a:pPr marL="457200" indent="-457200">
              <a:buFontTx/>
              <a:buChar char="-"/>
            </a:pPr>
            <a:endParaRPr lang="en-US" sz="1800" dirty="0" smtClean="0"/>
          </a:p>
          <a:p>
            <a:pPr marL="4114800" lvl="8" indent="0">
              <a:buNone/>
            </a:pPr>
            <a:endParaRPr lang="en-US" sz="1100" dirty="0" smtClean="0"/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						</a:t>
            </a:r>
          </a:p>
          <a:p>
            <a:endParaRPr lang="en-US" sz="24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142467"/>
            <a:ext cx="3564081" cy="2376240"/>
          </a:xfr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t="28563" r="215" b="3401"/>
          <a:stretch/>
        </p:blipFill>
        <p:spPr>
          <a:xfrm>
            <a:off x="767408" y="3470274"/>
            <a:ext cx="5040560" cy="2744305"/>
          </a:xfrm>
          <a:prstGeom prst="rect">
            <a:avLst/>
          </a:prstGeom>
        </p:spPr>
      </p:pic>
      <p:sp>
        <p:nvSpPr>
          <p:cNvPr id="19" name="Espace réservé du contenu 2"/>
          <p:cNvSpPr txBox="1">
            <a:spLocks/>
          </p:cNvSpPr>
          <p:nvPr/>
        </p:nvSpPr>
        <p:spPr>
          <a:xfrm>
            <a:off x="5773332" y="5736371"/>
            <a:ext cx="6340019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i="1" dirty="0" smtClean="0">
                <a:solidFill>
                  <a:srgbClr val="E46C0A"/>
                </a:solidFill>
              </a:rPr>
              <a:t>GSE : 4 km optical fiber </a:t>
            </a:r>
          </a:p>
          <a:p>
            <a:pPr>
              <a:spcBef>
                <a:spcPts val="0"/>
              </a:spcBef>
            </a:pPr>
            <a:r>
              <a:rPr lang="en-US" sz="1600" i="1" dirty="0" smtClean="0">
                <a:solidFill>
                  <a:srgbClr val="E46C0A"/>
                </a:solidFill>
              </a:rPr>
              <a:t>to simulate propagation path </a:t>
            </a:r>
          </a:p>
          <a:p>
            <a:pPr marL="0" lvl="8" indent="0">
              <a:spcBef>
                <a:spcPts val="0"/>
              </a:spcBef>
              <a:buNone/>
            </a:pPr>
            <a:endParaRPr lang="en-US" sz="1100" i="1" dirty="0" smtClean="0">
              <a:solidFill>
                <a:srgbClr val="E46C0A"/>
              </a:solidFill>
            </a:endParaRPr>
          </a:p>
          <a:p>
            <a:pPr>
              <a:spcBef>
                <a:spcPts val="0"/>
              </a:spcBef>
            </a:pPr>
            <a:endParaRPr lang="en-US" sz="2400" i="1" dirty="0" smtClean="0">
              <a:solidFill>
                <a:srgbClr val="E46C0A"/>
              </a:solidFill>
            </a:endParaRP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6816080" y="3596056"/>
            <a:ext cx="5184576" cy="2569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E46C0A"/>
                </a:solidFill>
              </a:rPr>
              <a:t>Electronic tuning </a:t>
            </a:r>
            <a:br>
              <a:rPr lang="en-US" sz="2400" dirty="0" smtClean="0">
                <a:solidFill>
                  <a:srgbClr val="E46C0A"/>
                </a:solidFill>
              </a:rPr>
            </a:br>
            <a:r>
              <a:rPr lang="en-US" sz="2400" dirty="0" smtClean="0">
                <a:solidFill>
                  <a:srgbClr val="E46C0A"/>
                </a:solidFill>
              </a:rPr>
              <a:t>	+ PA re-design </a:t>
            </a:r>
          </a:p>
          <a:p>
            <a:endParaRPr lang="en-US" sz="2400" dirty="0" smtClean="0">
              <a:solidFill>
                <a:srgbClr val="E46C0A"/>
              </a:solidFill>
            </a:endParaRPr>
          </a:p>
          <a:p>
            <a:r>
              <a:rPr lang="en-US" sz="2400" dirty="0" smtClean="0">
                <a:solidFill>
                  <a:srgbClr val="E46C0A"/>
                </a:solidFill>
              </a:rPr>
              <a:t>SW validation &amp; consolidation</a:t>
            </a:r>
          </a:p>
          <a:p>
            <a:r>
              <a:rPr lang="en-US" sz="2400" dirty="0">
                <a:solidFill>
                  <a:srgbClr val="E46C0A"/>
                </a:solidFill>
              </a:rPr>
              <a:t>	</a:t>
            </a:r>
            <a:r>
              <a:rPr lang="en-US" sz="2400" dirty="0" smtClean="0">
                <a:solidFill>
                  <a:srgbClr val="E46C0A"/>
                </a:solidFill>
              </a:rPr>
              <a:t>in progress</a:t>
            </a:r>
          </a:p>
          <a:p>
            <a:endParaRPr lang="en-US" sz="2400" dirty="0" smtClean="0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Antenna</a:t>
            </a:r>
            <a:r>
              <a:rPr lang="fr-FR" dirty="0" smtClean="0"/>
              <a:t> : Qualification model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7448" y="1268760"/>
            <a:ext cx="5760640" cy="4704985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 cross dipoles</a:t>
            </a:r>
          </a:p>
          <a:p>
            <a:r>
              <a:rPr lang="en-US" dirty="0" smtClean="0"/>
              <a:t>4 deployable booms</a:t>
            </a:r>
          </a:p>
          <a:p>
            <a:r>
              <a:rPr lang="en-US" dirty="0" smtClean="0"/>
              <a:t>	1.26 m &amp; 65 g each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 dirty="0" smtClean="0"/>
              <a:t>Alain Herique</a:t>
            </a:r>
            <a:endParaRPr lang="en-US" dirty="0"/>
          </a:p>
        </p:txBody>
      </p:sp>
      <p:pic>
        <p:nvPicPr>
          <p:cNvPr id="5" name="Obraz 6">
            <a:extLst>
              <a:ext uri="{FF2B5EF4-FFF2-40B4-BE49-F238E27FC236}">
                <a16:creationId xmlns:a16="http://schemas.microsoft.com/office/drawing/2014/main" id="{B7021170-4DFE-462B-A55E-1DF640BE7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6" r="4867"/>
          <a:stretch/>
        </p:blipFill>
        <p:spPr>
          <a:xfrm>
            <a:off x="5447928" y="1104532"/>
            <a:ext cx="6744072" cy="509198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4C4AAF5-490F-485D-B0AC-7128461813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4725144"/>
            <a:ext cx="2540332" cy="1903419"/>
          </a:xfrm>
          <a:prstGeom prst="rect">
            <a:avLst/>
          </a:prstGeom>
        </p:spPr>
      </p:pic>
      <p:pic>
        <p:nvPicPr>
          <p:cNvPr id="7" name="Picture 5" descr="A satellite in space&#10;&#10;Description automatically generated">
            <a:extLst>
              <a:ext uri="{FF2B5EF4-FFF2-40B4-BE49-F238E27FC236}">
                <a16:creationId xmlns:a16="http://schemas.microsoft.com/office/drawing/2014/main" id="{E14CBB15-A48A-4EF0-90E8-5D27F0F14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45" t="28986" b="28232"/>
          <a:stretch/>
        </p:blipFill>
        <p:spPr>
          <a:xfrm rot="20685713">
            <a:off x="243990" y="1360721"/>
            <a:ext cx="3230805" cy="1334158"/>
          </a:xfrm>
          <a:prstGeom prst="rect">
            <a:avLst/>
          </a:prstGeom>
        </p:spPr>
      </p:pic>
      <p:pic>
        <p:nvPicPr>
          <p:cNvPr id="8" name="Picture 4" descr="Image result for astronika">
            <a:extLst>
              <a:ext uri="{FF2B5EF4-FFF2-40B4-BE49-F238E27FC236}">
                <a16:creationId xmlns:a16="http://schemas.microsoft.com/office/drawing/2014/main" id="{CC74EBB8-8706-4BCC-9CCE-645C9E0F5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49"/>
          <a:stretch/>
        </p:blipFill>
        <p:spPr bwMode="auto">
          <a:xfrm>
            <a:off x="10416480" y="1196752"/>
            <a:ext cx="1677093" cy="6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87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JuRA</a:t>
            </a:r>
            <a:r>
              <a:rPr lang="fr-FR" dirty="0"/>
              <a:t> – </a:t>
            </a:r>
            <a:r>
              <a:rPr lang="fr-FR" dirty="0" err="1"/>
              <a:t>Development</a:t>
            </a:r>
            <a:r>
              <a:rPr lang="fr-FR" dirty="0"/>
              <a:t> phases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627D25-B128-4FCD-A61E-4FA32DB57790}"/>
              </a:ext>
            </a:extLst>
          </p:cNvPr>
          <p:cNvSpPr txBox="1">
            <a:spLocks/>
          </p:cNvSpPr>
          <p:nvPr/>
        </p:nvSpPr>
        <p:spPr>
          <a:xfrm>
            <a:off x="317728" y="1348740"/>
            <a:ext cx="11687209" cy="4411979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457200" rtl="0" eaLnBrk="1" latinLnBrk="0" hangingPunct="1">
              <a:spcBef>
                <a:spcPct val="20000"/>
              </a:spcBef>
              <a:buClr>
                <a:srgbClr val="A2C037"/>
              </a:buClr>
              <a:buFont typeface="Wingdings" panose="05000000000000000000" pitchFamily="2" charset="2"/>
              <a:buChar char="q"/>
              <a:tabLst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0850" indent="-273050" algn="l" defTabSz="457200" rtl="0" eaLnBrk="1" latinLnBrk="0" hangingPunct="1">
              <a:spcBef>
                <a:spcPct val="20000"/>
              </a:spcBef>
              <a:buClr>
                <a:srgbClr val="A2C037"/>
              </a:buClr>
              <a:buFont typeface="Wingdings" panose="05000000000000000000" pitchFamily="2" charset="2"/>
              <a:buChar char="q"/>
              <a:tabLst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15963" indent="-265113" algn="l" defTabSz="457200" rtl="0" eaLnBrk="1" latinLnBrk="0" hangingPunct="1">
              <a:spcBef>
                <a:spcPct val="20000"/>
              </a:spcBef>
              <a:buClr>
                <a:srgbClr val="A2C037"/>
              </a:buClr>
              <a:buFont typeface="Wingdings" panose="05000000000000000000" pitchFamily="2" charset="2"/>
              <a:buChar char="q"/>
              <a:tabLst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82663" indent="-266700" algn="l" defTabSz="457200" rtl="0" eaLnBrk="1" latinLnBrk="0" hangingPunct="1">
              <a:spcBef>
                <a:spcPct val="20000"/>
              </a:spcBef>
              <a:buClr>
                <a:srgbClr val="A2C037"/>
              </a:buClr>
              <a:buFont typeface="Wingdings" panose="05000000000000000000" pitchFamily="2" charset="2"/>
              <a:buChar char="q"/>
              <a:tabLst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255713" indent="-273050" algn="l" defTabSz="457200" rtl="0" eaLnBrk="1" latinLnBrk="0" hangingPunct="1">
              <a:spcBef>
                <a:spcPct val="20000"/>
              </a:spcBef>
              <a:buClr>
                <a:srgbClr val="A2C037"/>
              </a:buClr>
              <a:buFont typeface="Wingdings" panose="05000000000000000000" pitchFamily="2" charset="2"/>
              <a:buChar char="q"/>
              <a:tabLst/>
              <a:defRPr lang="en-US" sz="1200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177800" lvl="1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1778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28" name="ZoneTexte 27"/>
          <p:cNvSpPr txBox="1"/>
          <p:nvPr/>
        </p:nvSpPr>
        <p:spPr>
          <a:xfrm>
            <a:off x="1055440" y="1348740"/>
            <a:ext cx="532859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E46C0A"/>
                </a:solidFill>
              </a:rPr>
              <a:t>Electronics Unit</a:t>
            </a:r>
          </a:p>
          <a:p>
            <a:endParaRPr lang="fr-FR" sz="2400" dirty="0">
              <a:solidFill>
                <a:srgbClr val="E46C0A"/>
              </a:solidFill>
            </a:endParaRPr>
          </a:p>
          <a:p>
            <a:r>
              <a:rPr lang="fr-FR" sz="2400" dirty="0" smtClean="0">
                <a:solidFill>
                  <a:srgbClr val="E46C0A"/>
                </a:solidFill>
              </a:rPr>
              <a:t>EM 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E46C0A"/>
                </a:solidFill>
              </a:rPr>
              <a:t>De-</a:t>
            </a:r>
            <a:r>
              <a:rPr lang="fr-FR" sz="2400" dirty="0" err="1" smtClean="0">
                <a:solidFill>
                  <a:srgbClr val="E46C0A"/>
                </a:solidFill>
              </a:rPr>
              <a:t>risk</a:t>
            </a:r>
            <a:r>
              <a:rPr lang="fr-FR" sz="2400" dirty="0" smtClean="0">
                <a:solidFill>
                  <a:srgbClr val="E46C0A"/>
                </a:solidFill>
              </a:rPr>
              <a:t> test </a:t>
            </a:r>
            <a:r>
              <a:rPr lang="fr-FR" sz="2400" dirty="0" err="1">
                <a:solidFill>
                  <a:srgbClr val="E46C0A"/>
                </a:solidFill>
              </a:rPr>
              <a:t>test</a:t>
            </a:r>
            <a:r>
              <a:rPr lang="fr-FR" sz="2400" dirty="0">
                <a:solidFill>
                  <a:srgbClr val="E46C0A"/>
                </a:solidFill>
              </a:rPr>
              <a:t> </a:t>
            </a:r>
            <a:r>
              <a:rPr lang="fr-FR" sz="2400" dirty="0" err="1" smtClean="0">
                <a:solidFill>
                  <a:srgbClr val="E46C0A"/>
                </a:solidFill>
              </a:rPr>
              <a:t>jun</a:t>
            </a:r>
            <a:r>
              <a:rPr lang="fr-FR" sz="2400" dirty="0" smtClean="0">
                <a:solidFill>
                  <a:srgbClr val="E46C0A"/>
                </a:solidFill>
              </a:rPr>
              <a:t> </a:t>
            </a:r>
            <a:r>
              <a:rPr lang="fr-FR" sz="2400" dirty="0">
                <a:solidFill>
                  <a:srgbClr val="E46C0A"/>
                </a:solidFill>
              </a:rPr>
              <a:t>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E46C0A"/>
                </a:solidFill>
              </a:rPr>
              <a:t>Calibration </a:t>
            </a:r>
            <a:r>
              <a:rPr lang="fr-FR" sz="2400" dirty="0">
                <a:solidFill>
                  <a:srgbClr val="E46C0A"/>
                </a:solidFill>
              </a:rPr>
              <a:t>Jun </a:t>
            </a:r>
            <a:r>
              <a:rPr lang="fr-FR" sz="2400" dirty="0" smtClean="0">
                <a:solidFill>
                  <a:srgbClr val="E46C0A"/>
                </a:solidFill>
              </a:rPr>
              <a:t>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E46C0A"/>
                </a:solidFill>
              </a:rPr>
              <a:t>Design finalisation Sept 22 </a:t>
            </a:r>
          </a:p>
          <a:p>
            <a:endParaRPr lang="fr-FR" sz="2400" dirty="0">
              <a:solidFill>
                <a:srgbClr val="E46C0A"/>
              </a:solidFill>
            </a:endParaRPr>
          </a:p>
          <a:p>
            <a:r>
              <a:rPr lang="fr-FR" sz="2400" dirty="0" smtClean="0">
                <a:solidFill>
                  <a:srgbClr val="E46C0A"/>
                </a:solidFill>
              </a:rPr>
              <a:t>PFM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E46C0A"/>
                </a:solidFill>
              </a:rPr>
              <a:t>Production Sept 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E46C0A"/>
                </a:solidFill>
              </a:rPr>
              <a:t>Instrument AIT Jan 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rgbClr val="E46C0A"/>
                </a:solidFill>
              </a:rPr>
              <a:t>Acceptance</a:t>
            </a:r>
            <a:r>
              <a:rPr lang="fr-FR" sz="2400" dirty="0" smtClean="0">
                <a:solidFill>
                  <a:srgbClr val="E46C0A"/>
                </a:solidFill>
              </a:rPr>
              <a:t> test </a:t>
            </a:r>
            <a:r>
              <a:rPr lang="fr-FR" sz="2400" dirty="0" err="1" smtClean="0">
                <a:solidFill>
                  <a:srgbClr val="E46C0A"/>
                </a:solidFill>
              </a:rPr>
              <a:t>Feb</a:t>
            </a:r>
            <a:r>
              <a:rPr lang="fr-FR" sz="2400" dirty="0" smtClean="0">
                <a:solidFill>
                  <a:srgbClr val="E46C0A"/>
                </a:solidFill>
              </a:rPr>
              <a:t>/Mar 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E46C0A"/>
                </a:solidFill>
              </a:rPr>
              <a:t>Calibration test Mar 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E46C0A"/>
                </a:solidFill>
              </a:rPr>
              <a:t>J</a:t>
            </a:r>
            <a:r>
              <a:rPr lang="fr-FR" sz="2400" dirty="0" err="1" smtClean="0">
                <a:solidFill>
                  <a:srgbClr val="E46C0A"/>
                </a:solidFill>
              </a:rPr>
              <a:t>uventas</a:t>
            </a:r>
            <a:r>
              <a:rPr lang="fr-FR" sz="2400" dirty="0" smtClean="0">
                <a:solidFill>
                  <a:srgbClr val="E46C0A"/>
                </a:solidFill>
              </a:rPr>
              <a:t> AIT April 23</a:t>
            </a:r>
            <a:br>
              <a:rPr lang="fr-FR" sz="2400" dirty="0" smtClean="0">
                <a:solidFill>
                  <a:srgbClr val="E46C0A"/>
                </a:solidFill>
              </a:rPr>
            </a:br>
            <a:r>
              <a:rPr lang="fr-FR" sz="2400" dirty="0">
                <a:solidFill>
                  <a:srgbClr val="E46C0A"/>
                </a:solidFill>
              </a:rPr>
              <a:t>	</a:t>
            </a:r>
            <a:endParaRPr lang="fr-FR" sz="2400" dirty="0" smtClean="0">
              <a:solidFill>
                <a:srgbClr val="E46C0A"/>
              </a:solidFill>
            </a:endParaRPr>
          </a:p>
          <a:p>
            <a:r>
              <a:rPr lang="fr-FR" sz="2400" dirty="0" smtClean="0">
                <a:solidFill>
                  <a:srgbClr val="E46C0A"/>
                </a:solidFill>
              </a:rPr>
              <a:t> 	</a:t>
            </a:r>
            <a:r>
              <a:rPr lang="fr-FR" sz="2400" dirty="0">
                <a:solidFill>
                  <a:srgbClr val="E46C0A"/>
                </a:solidFill>
              </a:rPr>
              <a:t/>
            </a:r>
            <a:br>
              <a:rPr lang="fr-FR" sz="2400" dirty="0">
                <a:solidFill>
                  <a:srgbClr val="E46C0A"/>
                </a:solidFill>
              </a:rPr>
            </a:br>
            <a:endParaRPr lang="fr-FR" sz="2400" dirty="0">
              <a:solidFill>
                <a:srgbClr val="E46C0A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456040" y="1269160"/>
            <a:ext cx="5735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46C0A"/>
                </a:solidFill>
              </a:rPr>
              <a:t>Antenna Unit</a:t>
            </a:r>
          </a:p>
          <a:p>
            <a:endParaRPr lang="en-US" sz="2400" dirty="0" smtClean="0">
              <a:solidFill>
                <a:srgbClr val="E46C0A"/>
              </a:solidFill>
            </a:endParaRPr>
          </a:p>
          <a:p>
            <a:r>
              <a:rPr lang="en-US" sz="2400" dirty="0" smtClean="0">
                <a:solidFill>
                  <a:srgbClr val="E46C0A"/>
                </a:solidFill>
              </a:rPr>
              <a:t>FM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E46C0A"/>
                </a:solidFill>
              </a:rPr>
              <a:t>Production &amp; Qualification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E46C0A"/>
                </a:solidFill>
              </a:rPr>
              <a:t>Delivery Jan 23</a:t>
            </a:r>
          </a:p>
          <a:p>
            <a:r>
              <a:rPr lang="en-US" sz="2400" dirty="0" smtClean="0">
                <a:solidFill>
                  <a:srgbClr val="E46C0A"/>
                </a:solidFill>
              </a:rPr>
              <a:t/>
            </a:r>
            <a:br>
              <a:rPr lang="en-US" sz="2400" dirty="0" smtClean="0">
                <a:solidFill>
                  <a:srgbClr val="E46C0A"/>
                </a:solidFill>
              </a:rPr>
            </a:br>
            <a:r>
              <a:rPr lang="en-US" sz="2400" dirty="0" smtClean="0">
                <a:solidFill>
                  <a:srgbClr val="E46C0A"/>
                </a:solidFill>
              </a:rPr>
              <a:t>	</a:t>
            </a:r>
          </a:p>
          <a:p>
            <a:r>
              <a:rPr lang="en-US" sz="2400" dirty="0" smtClean="0">
                <a:solidFill>
                  <a:srgbClr val="E46C0A"/>
                </a:solidFill>
              </a:rPr>
              <a:t> 	</a:t>
            </a:r>
            <a:br>
              <a:rPr lang="en-US" sz="2400" dirty="0" smtClean="0">
                <a:solidFill>
                  <a:srgbClr val="E46C0A"/>
                </a:solidFill>
              </a:rPr>
            </a:br>
            <a:endParaRPr lang="en-US" sz="2400" dirty="0">
              <a:solidFill>
                <a:srgbClr val="E46C0A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3789040"/>
            <a:ext cx="3631332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JuRa</a:t>
            </a:r>
            <a:r>
              <a:rPr lang="en-US" dirty="0" smtClean="0"/>
              <a:t> : Tomographic SAR  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dirty="0" smtClean="0"/>
              <a:t>  </a:t>
            </a:r>
            <a:endParaRPr lang="en-US" dirty="0"/>
          </a:p>
        </p:txBody>
      </p:sp>
      <p:pic>
        <p:nvPicPr>
          <p:cNvPr id="1026" name="Picture 2" descr="C:\Users\Alain\Desktop\Figure orb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03" y="2456892"/>
            <a:ext cx="7841647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034076" y="5445224"/>
            <a:ext cx="1224136" cy="72008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599" y="1076831"/>
            <a:ext cx="10640519" cy="5781169"/>
          </a:xfrm>
        </p:spPr>
        <p:txBody>
          <a:bodyPr>
            <a:noAutofit/>
          </a:bodyPr>
          <a:lstStyle/>
          <a:p>
            <a:r>
              <a:rPr lang="en-US" sz="2400" dirty="0"/>
              <a:t>Synthetic Aperture Radar 60 MHz </a:t>
            </a:r>
            <a:r>
              <a:rPr lang="en-US" sz="2400" dirty="0" smtClean="0"/>
              <a:t>mapping Backscattering </a:t>
            </a:r>
            <a:r>
              <a:rPr lang="en-US" sz="2400" dirty="0"/>
              <a:t>coefficient </a:t>
            </a:r>
          </a:p>
          <a:p>
            <a:endParaRPr lang="en-US" sz="2400" dirty="0"/>
          </a:p>
          <a:p>
            <a:r>
              <a:rPr lang="en-US" sz="2400" dirty="0"/>
              <a:t>Performances given by the acquisition geometry.  </a:t>
            </a:r>
          </a:p>
          <a:p>
            <a:pPr marL="342900" lvl="1" indent="-342900">
              <a:lnSpc>
                <a:spcPct val="80000"/>
              </a:lnSpc>
            </a:pPr>
            <a:r>
              <a:rPr lang="en-US" sz="2400" dirty="0"/>
              <a:t>range measurement  (1</a:t>
            </a:r>
            <a:r>
              <a:rPr lang="en-US" sz="2400" baseline="30000" dirty="0"/>
              <a:t>st</a:t>
            </a:r>
            <a:r>
              <a:rPr lang="en-US" sz="2400" dirty="0"/>
              <a:t> dim.)</a:t>
            </a:r>
          </a:p>
          <a:p>
            <a:pPr marL="342900" lvl="1" indent="-342900">
              <a:lnSpc>
                <a:spcPct val="80000"/>
              </a:lnSpc>
            </a:pPr>
            <a:r>
              <a:rPr lang="en-US" sz="2400" dirty="0"/>
              <a:t>moon / main motion (2</a:t>
            </a:r>
            <a:r>
              <a:rPr lang="en-US" sz="2400" baseline="30000" dirty="0"/>
              <a:t>nd</a:t>
            </a:r>
            <a:r>
              <a:rPr lang="en-US" sz="2400" dirty="0"/>
              <a:t> dim.)</a:t>
            </a:r>
          </a:p>
          <a:p>
            <a:pPr marL="342900" lvl="1" indent="-342900">
              <a:lnSpc>
                <a:spcPct val="80000"/>
              </a:lnSpc>
            </a:pPr>
            <a:r>
              <a:rPr lang="en-US" sz="2400" dirty="0"/>
              <a:t>S/C motion : </a:t>
            </a:r>
            <a:r>
              <a:rPr lang="en-US" sz="2400" dirty="0" err="1"/>
              <a:t>multipasses</a:t>
            </a:r>
            <a:r>
              <a:rPr lang="en-US" sz="2400" dirty="0"/>
              <a:t> acquisition (3</a:t>
            </a:r>
            <a:r>
              <a:rPr lang="en-US" sz="2400" baseline="30000" dirty="0"/>
              <a:t>rd</a:t>
            </a:r>
            <a:r>
              <a:rPr lang="en-US" sz="2400" dirty="0"/>
              <a:t> dim.)</a:t>
            </a:r>
          </a:p>
          <a:p>
            <a:endParaRPr lang="en-US" sz="16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pPr>
              <a:lnSpc>
                <a:spcPct val="100000"/>
              </a:lnSpc>
            </a:pPr>
            <a:r>
              <a:rPr lang="en-US" sz="2400" dirty="0" smtClean="0"/>
              <a:t>Acquisition along arc of orbits </a:t>
            </a:r>
            <a:br>
              <a:rPr lang="en-US" sz="2400" dirty="0" smtClean="0"/>
            </a:br>
            <a:r>
              <a:rPr lang="en-US" sz="2400" dirty="0" smtClean="0"/>
              <a:t>typically 45 minutes (driven by the moon)</a:t>
            </a:r>
            <a:br>
              <a:rPr lang="en-US" sz="2400" dirty="0" smtClean="0"/>
            </a:br>
            <a:r>
              <a:rPr lang="en-US" sz="2400" dirty="0" smtClean="0"/>
              <a:t>Strawman scenario periodic : 45 every 110 minutes 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	=&gt; no periodicity for final scenario! 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72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474</Words>
  <Application>Microsoft Office PowerPoint</Application>
  <PresentationFormat>Grand écran</PresentationFormat>
  <Paragraphs>182</Paragraphs>
  <Slides>12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Cambria Math</vt:lpstr>
      <vt:lpstr>Courier New</vt:lpstr>
      <vt:lpstr>Symbol</vt:lpstr>
      <vt:lpstr>Times New Roman</vt:lpstr>
      <vt:lpstr>Verdana</vt:lpstr>
      <vt:lpstr>Wingdings</vt:lpstr>
      <vt:lpstr>Thème Office</vt:lpstr>
      <vt:lpstr>JuRa  Juventas Radar on Hera to fathom Didymoon Alain Herique, Dirk Plettemeier, Wlodek Kofman and JuRa Team</vt:lpstr>
      <vt:lpstr>JuRa radar</vt:lpstr>
      <vt:lpstr>Juventas Radar on Hera to fathom Didymoon</vt:lpstr>
      <vt:lpstr>Juventas Radar on Hera to fathom Didymoon</vt:lpstr>
      <vt:lpstr>Juventas Radar on Hera to fathom Didymoon</vt:lpstr>
      <vt:lpstr>Electronics : EM 2.0</vt:lpstr>
      <vt:lpstr>Antenna : Qualification model </vt:lpstr>
      <vt:lpstr>JuRA – Development phases</vt:lpstr>
      <vt:lpstr>JuRa : Tomographic SAR  </vt:lpstr>
      <vt:lpstr>Scenario optimization </vt:lpstr>
      <vt:lpstr>Présentation PowerPoint</vt:lpstr>
      <vt:lpstr>Interior : What is a radar sensitive to?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2021-09-30T13:26:14Z</dcterms:created>
  <dcterms:modified xsi:type="dcterms:W3CDTF">2022-09-19T12:43:02Z</dcterms:modified>
</cp:coreProperties>
</file>