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86" r:id="rId3"/>
    <p:sldId id="257" r:id="rId4"/>
    <p:sldId id="258" r:id="rId5"/>
    <p:sldId id="259" r:id="rId6"/>
    <p:sldId id="260" r:id="rId7"/>
    <p:sldId id="285" r:id="rId8"/>
    <p:sldId id="262" r:id="rId9"/>
    <p:sldId id="263" r:id="rId10"/>
    <p:sldId id="264" r:id="rId11"/>
    <p:sldId id="265" r:id="rId12"/>
    <p:sldId id="266" r:id="rId13"/>
    <p:sldId id="283" r:id="rId14"/>
    <p:sldId id="280" r:id="rId15"/>
    <p:sldId id="281" r:id="rId16"/>
    <p:sldId id="267" r:id="rId17"/>
    <p:sldId id="282" r:id="rId18"/>
    <p:sldId id="268" r:id="rId19"/>
    <p:sldId id="269" r:id="rId20"/>
    <p:sldId id="277" r:id="rId21"/>
    <p:sldId id="272" r:id="rId22"/>
    <p:sldId id="278" r:id="rId23"/>
    <p:sldId id="279" r:id="rId24"/>
    <p:sldId id="274" r:id="rId25"/>
    <p:sldId id="275" r:id="rId26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2879" autoAdjust="0"/>
  </p:normalViewPr>
  <p:slideViewPr>
    <p:cSldViewPr snapToGrid="0">
      <p:cViewPr varScale="1">
        <p:scale>
          <a:sx n="76" d="100"/>
          <a:sy n="76" d="100"/>
        </p:scale>
        <p:origin x="-204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800" b="1" i="0" u="none" strike="noStrike" baseline="0" dirty="0" smtClean="0">
                <a:solidFill>
                  <a:srgbClr val="000090"/>
                </a:solidFill>
                <a:effectLst/>
              </a:rPr>
              <a:t>A Core, Interest Raising Issue</a:t>
            </a:r>
            <a:endParaRPr lang="en-US" sz="2800" b="1" dirty="0">
              <a:solidFill>
                <a:srgbClr val="000090"/>
              </a:solidFill>
              <a:effectLst/>
            </a:endParaRPr>
          </a:p>
        </c:rich>
      </c:tx>
      <c:layout>
        <c:manualLayout>
          <c:xMode val="edge"/>
          <c:yMode val="edge"/>
          <c:x val="0.200347462855147"/>
          <c:y val="0.0245937113900856"/>
        </c:manualLayout>
      </c:layout>
      <c:overlay val="0"/>
    </c:title>
    <c:autoTitleDeleted val="0"/>
    <c:plotArea>
      <c:layout/>
      <c:ofPieChart>
        <c:ofPieType val="pie"/>
        <c:varyColors val="1"/>
        <c:ser>
          <c:idx val="0"/>
          <c:order val="0"/>
          <c:dLbls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BD-4412-885A-C9F8F0AFC2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'Cont.% of Budget Dual Pie Graph'!$B$3:$B$8</c:f>
              <c:strCache>
                <c:ptCount val="6"/>
                <c:pt idx="0">
                  <c:v>All Other Content</c:v>
                </c:pt>
                <c:pt idx="1">
                  <c:v>Elsevier</c:v>
                </c:pt>
                <c:pt idx="2">
                  <c:v>Wiley</c:v>
                </c:pt>
                <c:pt idx="3">
                  <c:v>Taylor&amp; Francis</c:v>
                </c:pt>
                <c:pt idx="4">
                  <c:v>Springer</c:v>
                </c:pt>
                <c:pt idx="5">
                  <c:v>Sage</c:v>
                </c:pt>
              </c:strCache>
            </c:strRef>
          </c:cat>
          <c:val>
            <c:numRef>
              <c:f>'Cont.% of Budget Dual Pie Graph'!$C$3:$C$8</c:f>
              <c:numCache>
                <c:formatCode>_("$"* #,##0.00_);_("$"* \(#,##0.00\);_("$"* "-"??_);_(@_)</c:formatCode>
                <c:ptCount val="6"/>
                <c:pt idx="0">
                  <c:v>4.29219904E6</c:v>
                </c:pt>
                <c:pt idx="1">
                  <c:v>1.01641105E6</c:v>
                </c:pt>
                <c:pt idx="2">
                  <c:v>606670.7799999997</c:v>
                </c:pt>
                <c:pt idx="3">
                  <c:v>438420.13</c:v>
                </c:pt>
                <c:pt idx="4">
                  <c:v>347538.95</c:v>
                </c:pt>
                <c:pt idx="5">
                  <c:v>145996.28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BD-4412-885A-C9F8F0AFC26D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os"/>
        <c:splitPos val="5.0"/>
        <c:secondPieSize val="75"/>
        <c:serLines/>
      </c:of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0.01296</cdr:x>
      <cdr:y>0.92679</cdr:y>
    </cdr:from>
    <cdr:to>
      <cdr:x>0.91759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8533" y="4394201"/>
          <a:ext cx="8271934" cy="347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CA" sz="1100" dirty="0"/>
        </a:p>
      </cdr:txBody>
    </cdr:sp>
  </cdr:relSizeAnchor>
  <cdr:relSizeAnchor xmlns:cdr="http://schemas.openxmlformats.org/drawingml/2006/chartDrawing">
    <cdr:from>
      <cdr:x>0.02315</cdr:x>
      <cdr:y>0.90179</cdr:y>
    </cdr:from>
    <cdr:to>
      <cdr:x>0.9713</cdr:x>
      <cdr:y>0.97857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1667" y="4275668"/>
          <a:ext cx="8669866" cy="364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A" sz="1800" dirty="0" smtClean="0"/>
            <a:t>Example: University of Victoria Libraries Acquisitions Budget 2016-17  </a:t>
          </a:r>
          <a:endParaRPr lang="en-CA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5172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7634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435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32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2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487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065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227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0783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098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643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sz="1400"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33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398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sz="1400" b="0"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457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sz="1400"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495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34721" y="4415790"/>
            <a:ext cx="514095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03806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34721" y="4415790"/>
            <a:ext cx="514095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0163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58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238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03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6602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13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70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9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/>
          <p:nvPr/>
        </p:nvSpPr>
        <p:spPr>
          <a:xfrm>
            <a:off x="685800" y="1597819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</a:p>
        </p:txBody>
      </p:sp>
      <p:sp>
        <p:nvSpPr>
          <p:cNvPr id="25" name="Shape 25"/>
          <p:cNvSpPr txBox="1"/>
          <p:nvPr/>
        </p:nvSpPr>
        <p:spPr>
          <a:xfrm>
            <a:off x="1371600" y="2914650"/>
            <a:ext cx="6400799" cy="13144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Click to edit Master subtitle style</a:t>
            </a:r>
          </a:p>
        </p:txBody>
      </p:sp>
      <p:sp>
        <p:nvSpPr>
          <p:cNvPr id="26" name="Shape 26"/>
          <p:cNvSpPr txBox="1"/>
          <p:nvPr/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2016-09-28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Shape 28" descr="CARL_PPTcover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 descr="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500897"/>
            <a:ext cx="2247898" cy="74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 rot="5400000">
            <a:off x="5463776" y="1371599"/>
            <a:ext cx="4388642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1272777" y="-609598"/>
            <a:ext cx="4388642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8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8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 descr="accent 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184545" y="4686301"/>
            <a:ext cx="273657" cy="1981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151333"/>
            <a:ext cx="4040187" cy="479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57200" y="1631154"/>
            <a:ext cx="4040187" cy="2963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45026" y="1151333"/>
            <a:ext cx="4041773" cy="479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45026" y="1631154"/>
            <a:ext cx="4041773" cy="2963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04785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0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0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31782" y="0"/>
            <a:ext cx="9012215" cy="8177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131784" cy="817748"/>
          </a:xfrm>
          <a:prstGeom prst="rect">
            <a:avLst/>
          </a:prstGeom>
          <a:solidFill>
            <a:srgbClr val="FF9E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Font typeface="Arial"/>
              <a:buNone/>
              <a:defRPr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06990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8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7" descr="Horizontal logo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16350" y="4676871"/>
            <a:ext cx="1504949" cy="3642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jp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685800" y="2693397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The Canadian Roadmap for </a:t>
            </a:r>
            <a:br>
              <a:rPr lang="en-US" sz="26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Advancing Scholarly Communications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712824" y="4041200"/>
            <a:ext cx="7934623" cy="86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1600" b="0" i="0" u="none" strike="noStrike" cap="none" dirty="0" smtClean="0">
                <a:solidFill>
                  <a:srgbClr val="888888"/>
                </a:solidFill>
                <a:sym typeface="Arial"/>
              </a:rPr>
              <a:t>Jonathan Bengtson, Vice-President</a:t>
            </a:r>
            <a:r>
              <a:rPr lang="en-US" sz="1600" b="0" i="0" u="none" strike="noStrike" cap="none" dirty="0">
                <a:solidFill>
                  <a:srgbClr val="888888"/>
                </a:solidFill>
                <a:sym typeface="Arial"/>
              </a:rPr>
              <a:t>, </a:t>
            </a:r>
            <a:r>
              <a:rPr lang="en-US" sz="1600" dirty="0" smtClean="0"/>
              <a:t>Canadian Association of Research Libraries &amp; University Librarian, University of Victoria, Canada</a:t>
            </a:r>
          </a:p>
          <a:p>
            <a:pPr algn="l">
              <a:lnSpc>
                <a:spcPct val="80000"/>
              </a:lnSpc>
              <a:spcBef>
                <a:spcPts val="0"/>
              </a:spcBef>
              <a:buSzPct val="25000"/>
            </a:pPr>
            <a:endParaRPr lang="en-US" sz="1400" dirty="0" smtClean="0"/>
          </a:p>
          <a:p>
            <a:pPr algn="l"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1400" dirty="0" smtClean="0"/>
              <a:t>FORCE2017</a:t>
            </a:r>
            <a:r>
              <a:rPr lang="en-US" sz="1400" dirty="0"/>
              <a:t>, Berlin, October 25-27, </a:t>
            </a:r>
            <a:r>
              <a:rPr lang="en-US" sz="1400" dirty="0" smtClean="0"/>
              <a:t>2017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CARL Scholarly Communications Roadmap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0" y="827095"/>
            <a:ext cx="9036945" cy="37957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34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By acting nationally and coordinating internationally, Canada and CARL can be a force for change through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234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2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Collaborating with other stakeholders in Canada</a:t>
            </a: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Identifying, supporting and promoting ideas with other regions</a:t>
            </a: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Working to change cultures and local practices</a:t>
            </a: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Launching pilot projects designed to expand beyond our </a:t>
            </a:r>
            <a:r>
              <a:rPr lang="en-US" sz="2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borders</a:t>
            </a: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</a:pPr>
            <a:endParaRPr lang="en-US"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0795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mr-IN" sz="20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US" sz="20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IARLA mapping on framework underway (CAUL, RLUK, LIBER, ARL)</a:t>
            </a:r>
            <a:endParaRPr sz="2000" b="0" i="1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CARL Roadmap Objectives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0" y="945252"/>
            <a:ext cx="9144000" cy="3766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921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Increase awareness and engage stakeholders about the benefits of open access and the need for change</a:t>
            </a:r>
          </a:p>
          <a:p>
            <a:pPr marL="692150" marR="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Promote and accelerate the adoption of open science policies</a:t>
            </a:r>
          </a:p>
          <a:p>
            <a:pPr marL="692150" marR="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Lower the economic barriers to the creation and dissemination of academic publications</a:t>
            </a:r>
          </a:p>
          <a:p>
            <a:pPr marL="692150" marR="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Promote the responsible application of impact and productivity measures for research</a:t>
            </a:r>
          </a:p>
          <a:p>
            <a:pPr marL="692150" marR="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Expand the types of research outputs that contribute to the formal scholarly communication system</a:t>
            </a:r>
          </a:p>
          <a:p>
            <a:pPr marL="692150" marR="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Encourage adoption of open access policies</a:t>
            </a:r>
            <a:endParaRPr lang="en-US" sz="24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0" y="827095"/>
            <a:ext cx="9144000" cy="38696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lvl="0" indent="0">
              <a:spcBef>
                <a:spcPts val="0"/>
              </a:spcBef>
              <a:buSzPct val="25000"/>
              <a:buNone/>
            </a:pPr>
            <a:r>
              <a:rPr lang="en-US" sz="20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Roadmap item </a:t>
            </a:r>
            <a:r>
              <a:rPr lang="en-US" sz="2000" b="0" i="1" u="none" strike="noStrike" cap="none" dirty="0" smtClean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2.1 </a:t>
            </a:r>
            <a:r>
              <a:rPr lang="en-US" sz="20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i="1" dirty="0">
                <a:solidFill>
                  <a:srgbClr val="366092"/>
                </a:solidFill>
              </a:rPr>
              <a:t>With university administrators, develop a best practice institutional </a:t>
            </a:r>
            <a:r>
              <a:rPr lang="en-US" sz="2000" i="1" dirty="0" smtClean="0">
                <a:solidFill>
                  <a:srgbClr val="366092"/>
                </a:solidFill>
              </a:rPr>
              <a:t>open access </a:t>
            </a:r>
            <a:r>
              <a:rPr lang="en-US" sz="2000" i="1" dirty="0">
                <a:solidFill>
                  <a:srgbClr val="366092"/>
                </a:solidFill>
              </a:rPr>
              <a:t>policy and principles and support their implementation at </a:t>
            </a:r>
            <a:r>
              <a:rPr lang="en-US" sz="2000" i="1" dirty="0" smtClean="0">
                <a:solidFill>
                  <a:srgbClr val="366092"/>
                </a:solidFill>
              </a:rPr>
              <a:t>Canadian universities</a:t>
            </a:r>
            <a:endParaRPr lang="en-US" sz="2000" b="0" i="1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>
              <a:spcBef>
                <a:spcPts val="0"/>
              </a:spcBef>
              <a:buSzPct val="25000"/>
              <a:buNone/>
            </a:pPr>
            <a:endParaRPr lang="en-US" sz="1800" b="0" i="0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>
              <a:spcBef>
                <a:spcPts val="0"/>
              </a:spcBef>
              <a:buSzPct val="25000"/>
              <a:buNone/>
            </a:pPr>
            <a:r>
              <a:rPr lang="en-US" sz="1800" dirty="0" smtClean="0"/>
              <a:t>As a tool to be used to actively pursue adoption of an institutional open access policy or simply to initiate </a:t>
            </a:r>
            <a:r>
              <a:rPr lang="en-US" sz="1800" dirty="0"/>
              <a:t>a conversation </a:t>
            </a:r>
            <a:r>
              <a:rPr lang="en-US" sz="1800" dirty="0" smtClean="0"/>
              <a:t>on this topic, members of CARL’s Advancing Research Committee are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1800" b="0" i="0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>
              <a:spcBef>
                <a:spcPts val="0"/>
              </a:spcBef>
              <a:buSzPct val="25000"/>
              <a:buNone/>
            </a:pP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Producing a template for a Canadian institutional open access policy;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Compiling advice and strategies from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institutions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that have gone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through process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dirty="0" smtClean="0"/>
              <a:t>Updating existing CARL documentation on author rights to be used concurrently.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Sharing License Costs</a:t>
            </a:r>
            <a:endParaRPr lang="en-US" sz="24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0" y="989560"/>
            <a:ext cx="9144000" cy="3470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lvl="0" indent="0">
              <a:spcBef>
                <a:spcPts val="0"/>
              </a:spcBef>
              <a:buSzPct val="25000"/>
              <a:buNone/>
            </a:pPr>
            <a:r>
              <a:rPr lang="en-US" sz="20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Roadmap item </a:t>
            </a:r>
            <a:r>
              <a:rPr lang="en-US" sz="2000" b="0" i="1" u="none" strike="noStrike" cap="none" dirty="0" smtClean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3.3 </a:t>
            </a:r>
            <a:r>
              <a:rPr lang="en-US" sz="20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i="1" dirty="0" smtClean="0">
                <a:solidFill>
                  <a:srgbClr val="366092"/>
                </a:solidFill>
              </a:rPr>
              <a:t>Publish </a:t>
            </a:r>
            <a:r>
              <a:rPr lang="en-US" sz="2000" i="1" dirty="0">
                <a:solidFill>
                  <a:srgbClr val="366092"/>
                </a:solidFill>
              </a:rPr>
              <a:t>and share subscription fees and licensing </a:t>
            </a:r>
            <a:r>
              <a:rPr lang="en-US" sz="2000" i="1" dirty="0" smtClean="0">
                <a:solidFill>
                  <a:srgbClr val="366092"/>
                </a:solidFill>
              </a:rPr>
              <a:t>details</a:t>
            </a:r>
          </a:p>
          <a:p>
            <a:pPr marL="177800" lvl="0" indent="0">
              <a:spcBef>
                <a:spcPts val="0"/>
              </a:spcBef>
              <a:buSzPct val="25000"/>
              <a:buNone/>
            </a:pPr>
            <a:endParaRPr lang="en-US" sz="2000" b="0" i="1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Inspired by the work done in Finland and elsewhere, and by a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number of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Canadian institutions, CARL aims to: </a:t>
            </a:r>
            <a:endParaRPr lang="en-US" sz="1800" b="0" i="0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>
              <a:spcBef>
                <a:spcPts val="0"/>
              </a:spcBef>
              <a:buSzPct val="25000"/>
              <a:buNone/>
            </a:pP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Adopt the principle of transparency around subscription fees and licensing;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Share as much data around subscription fees and licenses as possible;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dirty="0" smtClean="0"/>
              <a:t>Share Canadian data with similar organizations internationally.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97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Where Next for Repositories? </a:t>
            </a:r>
            <a:br>
              <a:rPr lang="en-US"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National Forum with COAR – held Nov 10, 2016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0" y="960022"/>
            <a:ext cx="9144000" cy="3707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Roadmap item 3.4 - Strengthen and add value to the network of Canadian open access repositories by collaborating more closely and adopting a broader range of services such as assessment and usage measures</a:t>
            </a: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dirty="0" smtClean="0"/>
              <a:t>Forum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Strengthen the role and momentum for a Canadian network of repositories within the context of a sustainable open scholarly communication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system;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Inform the community about the current state of repositories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internationally;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Discuss new and evolving roles for repositories and how they can support library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operations;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Develop an agenda for the future of repositories in 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Canada.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06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Where Next for Repositories? </a:t>
            </a:r>
            <a:b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National Forum with COAR – held Nov 10, 2016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0" y="945251"/>
            <a:ext cx="9144000" cy="38400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Follow-up efforts: </a:t>
            </a: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dirty="0" smtClean="0"/>
              <a:t>Recently partnered with COAR to host a webinar that introduced repository managers in Canada and beyond to the work on reliability of repository statistics by </a:t>
            </a:r>
            <a:r>
              <a:rPr lang="en-US" sz="1800" dirty="0" smtClean="0"/>
              <a:t>Repository Analytics and Metrics Portal (RAMP) and Institutional Repository Usage Statistics UK (IRUS</a:t>
            </a:r>
            <a:r>
              <a:rPr lang="en-US" sz="1800" dirty="0" smtClean="0"/>
              <a:t>-</a:t>
            </a:r>
            <a:r>
              <a:rPr lang="en-US" sz="1800" dirty="0" smtClean="0"/>
              <a:t>UK);</a:t>
            </a:r>
            <a:endParaRPr lang="en-US" sz="1800" dirty="0" smtClean="0"/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Plannin</a:t>
            </a:r>
            <a:r>
              <a:rPr lang="en-US" sz="1800" dirty="0" smtClean="0"/>
              <a:t>g a collaboration with </a:t>
            </a:r>
            <a:r>
              <a:rPr lang="en-US" sz="1800" dirty="0" err="1" smtClean="0"/>
              <a:t>OpenAire</a:t>
            </a:r>
            <a:r>
              <a:rPr lang="en-US" sz="1800" dirty="0" smtClean="0"/>
              <a:t> to pilot repository metadata aggregation in Canada;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Developing other strategies to support burgeoning repository community of practice in Canada</a:t>
            </a:r>
            <a:r>
              <a:rPr lang="en-US" sz="1800" dirty="0" smtClean="0"/>
              <a:t>.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-US" sz="1800" b="0" i="0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-US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ctr">
              <a:buNone/>
            </a:pPr>
            <a:r>
              <a:rPr lang="en-US" sz="1800" dirty="0">
                <a:solidFill>
                  <a:schemeClr val="bg2"/>
                </a:solidFill>
              </a:rPr>
              <a:t>http://</a:t>
            </a:r>
            <a:r>
              <a:rPr lang="en-US" sz="1800" dirty="0" err="1">
                <a:solidFill>
                  <a:schemeClr val="bg2"/>
                </a:solidFill>
              </a:rPr>
              <a:t>www.carl-abrc.ca</a:t>
            </a:r>
            <a:r>
              <a:rPr lang="en-US" sz="1800" dirty="0">
                <a:solidFill>
                  <a:schemeClr val="bg2"/>
                </a:solidFill>
              </a:rPr>
              <a:t>/</a:t>
            </a:r>
            <a:r>
              <a:rPr lang="en-US" sz="1800" dirty="0" err="1">
                <a:solidFill>
                  <a:schemeClr val="bg2"/>
                </a:solidFill>
              </a:rPr>
              <a:t>wp</a:t>
            </a:r>
            <a:r>
              <a:rPr lang="en-US" sz="1800" dirty="0">
                <a:solidFill>
                  <a:schemeClr val="bg2"/>
                </a:solidFill>
              </a:rPr>
              <a:t>-content/uploads/2017/02/Repos-forum-</a:t>
            </a:r>
            <a:r>
              <a:rPr lang="en-US" sz="1800" dirty="0" err="1">
                <a:solidFill>
                  <a:schemeClr val="bg2"/>
                </a:solidFill>
              </a:rPr>
              <a:t>summary_EN.pdf</a:t>
            </a:r>
            <a:endParaRPr sz="1800" b="0" i="0" u="none" strike="noStrike" cap="none" dirty="0">
              <a:solidFill>
                <a:schemeClr val="bg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91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6868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Canadian Scholarly Communications </a:t>
            </a:r>
            <a:b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Working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Group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0" y="827095"/>
            <a:ext cx="9144000" cy="4061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Roadmap item 3.5 - Work with Canadian journals to develop, assess and adopt sustainable open access funding models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7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Facilitated by CARL, with multiple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stakeholders including 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Canadian Association of Learned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Journals, 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Association of Canadian University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Presses, </a:t>
            </a:r>
            <a:r>
              <a:rPr lang="en-US" sz="2000" b="0" i="0" u="none" strike="noStrike" cap="none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Érudit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and Public Knowledge Project (PKP) </a:t>
            </a:r>
            <a:r>
              <a:rPr lang="mr-IN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as well as researchers and one funding body</a:t>
            </a:r>
            <a:endParaRPr lang="en-US"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final report offers useful insight toward the 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development of emerging publishing services and platforms in the Canadian research landscape as a key component of a larger knowledge mobilization strategy</a:t>
            </a: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198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Work with Canadian journals on Open Access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0" y="1022792"/>
            <a:ext cx="8977880" cy="41207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Roadmap item 3.5 - Work with Canadian journals to develop, assess and adopt sustainable open access funding models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lang="fr-CA" sz="1400" b="0" i="0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fr-CA" sz="2000" dirty="0" err="1" smtClean="0"/>
              <a:t>Follow</a:t>
            </a:r>
            <a:r>
              <a:rPr lang="fr-CA" sz="2000" dirty="0" smtClean="0"/>
              <a:t>-up </a:t>
            </a:r>
            <a:r>
              <a:rPr lang="fr-CA" sz="2000" dirty="0" err="1" smtClean="0"/>
              <a:t>activity</a:t>
            </a:r>
            <a:r>
              <a:rPr lang="fr-CA" sz="2000" dirty="0" smtClean="0"/>
              <a:t>:</a:t>
            </a: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-165100"/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Supporting the work of organizations like </a:t>
            </a:r>
            <a:r>
              <a:rPr lang="en-US" sz="2000" b="0" i="0" u="none" strike="noStrike" cap="none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Érudit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who is proposing to develop a national platform for both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French</a:t>
            </a:r>
            <a:r>
              <a:rPr lang="en-US" sz="2000" dirty="0"/>
              <a:t>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and English language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journals </a:t>
            </a:r>
            <a:r>
              <a:rPr lang="en-US" sz="2000" dirty="0"/>
              <a:t>in Canada, with </a:t>
            </a:r>
            <a:r>
              <a:rPr lang="en-US" sz="2000" dirty="0" smtClean="0"/>
              <a:t>a suite of </a:t>
            </a:r>
            <a:r>
              <a:rPr lang="en-US" sz="2000" dirty="0" smtClean="0"/>
              <a:t>services.</a:t>
            </a:r>
            <a:endParaRPr lang="en-US"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000" b="0" i="0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r">
              <a:buSzPct val="25000"/>
              <a:buNone/>
            </a:pPr>
            <a:r>
              <a:rPr lang="en-US" sz="2000" dirty="0">
                <a:solidFill>
                  <a:srgbClr val="1F497D"/>
                </a:solidFill>
              </a:rPr>
              <a:t>https://</a:t>
            </a:r>
            <a:r>
              <a:rPr lang="en-US" sz="2000" dirty="0" err="1">
                <a:solidFill>
                  <a:srgbClr val="1F497D"/>
                </a:solidFill>
              </a:rPr>
              <a:t>apropos.erudit.org</a:t>
            </a:r>
            <a:endParaRPr sz="2000" b="0" i="0" u="none" strike="noStrike" cap="none" dirty="0">
              <a:solidFill>
                <a:srgbClr val="1F497D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96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Portage: Shared Stewardship of Research Data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0" y="868144"/>
            <a:ext cx="9144000" cy="36398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Roadmap item 5.1 - Maintain and expand the Portage network for research data </a:t>
            </a:r>
            <a:r>
              <a:rPr lang="en-US" sz="2400" b="0" i="1" u="none" strike="noStrike" cap="none" dirty="0" smtClean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management</a:t>
            </a:r>
            <a:endParaRPr sz="2400" b="0" i="1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850" lvl="1" indent="-6350">
              <a:buSzPct val="25000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Portage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is creating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sustainable network of library-based services and collaborative 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infrastructure </a:t>
            </a:r>
            <a:r>
              <a:rPr lang="en-US" sz="2000" dirty="0" smtClean="0"/>
              <a:t>for </a:t>
            </a:r>
            <a:r>
              <a:rPr lang="en-US" sz="2000" dirty="0"/>
              <a:t>research data </a:t>
            </a:r>
            <a:r>
              <a:rPr lang="en-US" sz="2000" dirty="0" smtClean="0"/>
              <a:t>management, by coordinating </a:t>
            </a:r>
            <a:r>
              <a:rPr lang="en-US" sz="2000" dirty="0"/>
              <a:t>and </a:t>
            </a:r>
            <a:r>
              <a:rPr lang="en-US" sz="2000" dirty="0" smtClean="0"/>
              <a:t>expanding </a:t>
            </a:r>
            <a:r>
              <a:rPr lang="en-US" sz="2000" dirty="0"/>
              <a:t>existing expertise, services, and infrastructure </a:t>
            </a:r>
            <a:r>
              <a:rPr lang="en-US" sz="2000" dirty="0" smtClean="0"/>
              <a:t>to </a:t>
            </a:r>
            <a:r>
              <a:rPr lang="en-US" sz="2000" dirty="0" smtClean="0"/>
              <a:t>support </a:t>
            </a:r>
            <a:r>
              <a:rPr lang="en-US" sz="2000" dirty="0" smtClean="0"/>
              <a:t>academic </a:t>
            </a:r>
            <a:r>
              <a:rPr lang="en-US" sz="2000" dirty="0"/>
              <a:t>researchers in </a:t>
            </a:r>
            <a:r>
              <a:rPr lang="en-US" sz="2000" dirty="0" smtClean="0"/>
              <a:t>Canada.</a:t>
            </a:r>
            <a:endParaRPr lang="en-US" sz="2000" dirty="0" smtClean="0"/>
          </a:p>
          <a:p>
            <a:pPr marL="571500" lvl="1" indent="0">
              <a:buSzPct val="25000"/>
              <a:buNone/>
            </a:pPr>
            <a:r>
              <a:rPr lang="en-US" sz="2000" dirty="0"/>
              <a:t>	</a:t>
            </a:r>
            <a:r>
              <a:rPr lang="en-US" sz="1800" b="1" dirty="0" smtClean="0">
                <a:latin typeface="+mn-lt"/>
              </a:rPr>
              <a:t>Foster </a:t>
            </a:r>
            <a:r>
              <a:rPr lang="en-US" sz="1800" b="1" dirty="0">
                <a:latin typeface="+mn-lt"/>
              </a:rPr>
              <a:t>a community of practice for research data management </a:t>
            </a:r>
          </a:p>
          <a:p>
            <a:pPr marL="571500" lvl="1" indent="0">
              <a:buSzPct val="25000"/>
              <a:buNone/>
            </a:pPr>
            <a:r>
              <a:rPr lang="en-US" sz="1800" b="1" dirty="0" smtClean="0">
                <a:latin typeface="+mn-lt"/>
              </a:rPr>
              <a:t>	Facilitate </a:t>
            </a:r>
            <a:r>
              <a:rPr lang="en-US" sz="1800" b="1" dirty="0">
                <a:latin typeface="+mn-lt"/>
              </a:rPr>
              <a:t>and provide leadership in the development of RDM infrastructure</a:t>
            </a:r>
          </a:p>
          <a:p>
            <a:pPr marL="571500" lvl="1" indent="0">
              <a:buSzPct val="25000"/>
              <a:buNone/>
            </a:pPr>
            <a:r>
              <a:rPr lang="en-US" sz="1800" b="1" dirty="0" smtClean="0">
                <a:latin typeface="+mn-lt"/>
              </a:rPr>
              <a:t>	Engage </a:t>
            </a:r>
            <a:r>
              <a:rPr lang="en-US" sz="1800" b="1" dirty="0">
                <a:latin typeface="+mn-lt"/>
              </a:rPr>
              <a:t>and advocate for RDM with stakeholder </a:t>
            </a:r>
            <a:r>
              <a:rPr lang="en-US" sz="1800" b="1" dirty="0" smtClean="0">
                <a:latin typeface="+mn-lt"/>
              </a:rPr>
              <a:t>communities</a:t>
            </a:r>
            <a:endParaRPr lang="en-US" sz="1800" b="1" dirty="0">
              <a:latin typeface="+mn-lt"/>
            </a:endParaRPr>
          </a:p>
          <a:p>
            <a:pPr marL="5778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000" dirty="0"/>
          </a:p>
          <a:p>
            <a:pPr marL="5778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5" y="2921661"/>
            <a:ext cx="3338922" cy="98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0610" y="2081757"/>
            <a:ext cx="2293151" cy="219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11453" y="916853"/>
            <a:ext cx="1217063" cy="102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843" y="2233286"/>
            <a:ext cx="2940383" cy="6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8639" y="2306641"/>
            <a:ext cx="2048604" cy="95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94223" y="1250149"/>
            <a:ext cx="2594694" cy="60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20105" y="4002589"/>
            <a:ext cx="1693014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 descr="CARA.tif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1498" y="2162496"/>
            <a:ext cx="1425951" cy="123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457200" y="180976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Working with Multiple RDM Stakeholders</a:t>
            </a:r>
          </a:p>
        </p:txBody>
      </p:sp>
      <p:pic>
        <p:nvPicPr>
          <p:cNvPr id="204" name="Shape 204" descr="CARL.tiff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43630" y="1067318"/>
            <a:ext cx="1996546" cy="83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7608" y="4403592"/>
            <a:ext cx="2765905" cy="66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39600" y="4678871"/>
            <a:ext cx="2406985" cy="39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215" y="4000232"/>
            <a:ext cx="2826932" cy="91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64642" y="3942751"/>
            <a:ext cx="1034498" cy="113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472" y="1016292"/>
            <a:ext cx="1728637" cy="995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 shameless advertisement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0782" y="1039163"/>
            <a:ext cx="699915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KULA: Knowledge Creation, Dissemination, and Preservation Studies </a:t>
            </a:r>
            <a:endParaRPr lang="en-US" sz="2000" b="1" i="1" dirty="0" smtClean="0"/>
          </a:p>
          <a:p>
            <a:endParaRPr lang="en-US" sz="1200" b="1" i="1" dirty="0" smtClean="0"/>
          </a:p>
          <a:p>
            <a:pPr marL="342900" lvl="4" indent="-34290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eer</a:t>
            </a:r>
            <a:r>
              <a:rPr lang="en-US" sz="2000" dirty="0"/>
              <a:t>-</a:t>
            </a:r>
            <a:r>
              <a:rPr lang="en-US" sz="2000" dirty="0" smtClean="0"/>
              <a:t>reviewed, open </a:t>
            </a:r>
            <a:r>
              <a:rPr lang="en-US" sz="2000" dirty="0"/>
              <a:t>access </a:t>
            </a:r>
            <a:r>
              <a:rPr lang="en-US" sz="2000" dirty="0" smtClean="0"/>
              <a:t>journal (no APCs!)</a:t>
            </a:r>
          </a:p>
          <a:p>
            <a:pPr marL="342900" lvl="2" indent="-342900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ulti</a:t>
            </a:r>
            <a:r>
              <a:rPr lang="en-US" sz="2000" dirty="0"/>
              <a:t>-</a:t>
            </a:r>
            <a:r>
              <a:rPr lang="en-US" sz="2000" dirty="0" smtClean="0"/>
              <a:t>disciplinary &amp; international</a:t>
            </a:r>
          </a:p>
          <a:p>
            <a:pPr marL="342900" lvl="2" indent="-342900">
              <a:buFont typeface="Arial"/>
              <a:buChar char="•"/>
            </a:pPr>
            <a:r>
              <a:rPr lang="en-US" sz="2000" dirty="0" smtClean="0"/>
              <a:t>Focus on knowledge processes, </a:t>
            </a:r>
            <a:r>
              <a:rPr lang="en-US" sz="2000" dirty="0"/>
              <a:t>concerned to understand their </a:t>
            </a:r>
            <a:r>
              <a:rPr lang="en-US" sz="2000" dirty="0" smtClean="0"/>
              <a:t>role, and </a:t>
            </a:r>
            <a:r>
              <a:rPr lang="en-US" sz="2000" dirty="0"/>
              <a:t>to project them into the future from both humanistic and technological </a:t>
            </a:r>
            <a:r>
              <a:rPr lang="en-US" sz="2000" dirty="0" smtClean="0"/>
              <a:t>perspectives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808908" y="4537507"/>
            <a:ext cx="333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https://</a:t>
            </a:r>
            <a:r>
              <a:rPr lang="en-US" sz="2400" b="1" dirty="0" err="1">
                <a:solidFill>
                  <a:srgbClr val="000090"/>
                </a:solidFill>
              </a:rPr>
              <a:t>kula.uvic.ca</a:t>
            </a:r>
            <a:r>
              <a:rPr lang="en-US" sz="2400" b="1" dirty="0">
                <a:solidFill>
                  <a:srgbClr val="000090"/>
                </a:solidFill>
              </a:rPr>
              <a:t>/</a:t>
            </a:r>
          </a:p>
        </p:txBody>
      </p:sp>
      <p:pic>
        <p:nvPicPr>
          <p:cNvPr id="6" name="Picture 5" descr="kulajour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11" y="-1"/>
            <a:ext cx="2603190" cy="2603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799" y="3651506"/>
            <a:ext cx="787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Content will launch in coming weeks (including articles by John </a:t>
            </a:r>
            <a:r>
              <a:rPr lang="en-US" sz="1600" i="1" dirty="0" err="1" smtClean="0"/>
              <a:t>Willinsky</a:t>
            </a:r>
            <a:r>
              <a:rPr lang="en-US" sz="1600" i="1" dirty="0"/>
              <a:t> </a:t>
            </a:r>
            <a:r>
              <a:rPr lang="en-US" sz="1600" i="1" dirty="0" smtClean="0"/>
              <a:t>&amp; Cameron </a:t>
            </a:r>
            <a:r>
              <a:rPr lang="en-US" sz="1600" i="1" dirty="0" err="1" smtClean="0"/>
              <a:t>Neylon</a:t>
            </a:r>
            <a:r>
              <a:rPr lang="en-US" sz="1600" i="1" dirty="0" smtClean="0"/>
              <a:t>) + two special issues in coming months on Endangered Knowledge (Bethany </a:t>
            </a:r>
            <a:r>
              <a:rPr lang="en-US" sz="1600" i="1" dirty="0" err="1" smtClean="0"/>
              <a:t>Nowviskie</a:t>
            </a:r>
            <a:r>
              <a:rPr lang="en-US" sz="1600" i="1" dirty="0" smtClean="0"/>
              <a:t> (DLF)) and Implementing New Knowledge Environments (Ray Siemens)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8544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75067" y="0"/>
            <a:ext cx="86868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Community of Practice –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Network of Experts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75067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CA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Areas of Expertise: </a:t>
            </a: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lang="en-CA" sz="1500" dirty="0"/>
          </a:p>
          <a:p>
            <a:pPr marL="520700" indent="-342900">
              <a:spcBef>
                <a:spcPts val="0"/>
              </a:spcBef>
            </a:pPr>
            <a:r>
              <a:rPr lang="en-CA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Data Management Planning</a:t>
            </a:r>
          </a:p>
          <a:p>
            <a:pPr marL="520700" indent="-342900">
              <a:spcBef>
                <a:spcPts val="0"/>
              </a:spcBef>
            </a:pPr>
            <a:r>
              <a:rPr lang="en-CA" sz="2400" dirty="0" smtClean="0"/>
              <a:t>Data Discovery</a:t>
            </a:r>
          </a:p>
          <a:p>
            <a:pPr marL="520700" indent="-342900">
              <a:spcBef>
                <a:spcPts val="0"/>
              </a:spcBef>
            </a:pPr>
            <a:r>
              <a:rPr lang="en-CA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Curation</a:t>
            </a:r>
          </a:p>
          <a:p>
            <a:pPr marL="520700" indent="-342900">
              <a:spcBef>
                <a:spcPts val="0"/>
              </a:spcBef>
            </a:pPr>
            <a:r>
              <a:rPr lang="en-CA" sz="2400" dirty="0" smtClean="0"/>
              <a:t>Preservation</a:t>
            </a:r>
            <a:endParaRPr lang="en-CA" sz="2400" dirty="0"/>
          </a:p>
          <a:p>
            <a:pPr marL="520700" indent="-342900">
              <a:spcBef>
                <a:spcPts val="0"/>
              </a:spcBef>
            </a:pPr>
            <a:r>
              <a:rPr lang="en-CA" sz="2400" dirty="0"/>
              <a:t>Research Intelligence</a:t>
            </a:r>
          </a:p>
          <a:p>
            <a:pPr marL="520700" indent="-342900">
              <a:spcBef>
                <a:spcPts val="0"/>
              </a:spcBef>
            </a:pPr>
            <a:r>
              <a:rPr lang="en-CA" sz="2400" dirty="0"/>
              <a:t>RDM </a:t>
            </a:r>
            <a:r>
              <a:rPr lang="en-CA" sz="2400" dirty="0" smtClean="0"/>
              <a:t>Platforms</a:t>
            </a:r>
          </a:p>
          <a:p>
            <a:pPr marL="520700" indent="-342900">
              <a:spcBef>
                <a:spcPts val="0"/>
              </a:spcBef>
            </a:pPr>
            <a:r>
              <a:rPr lang="en-CA" sz="2400" dirty="0"/>
              <a:t>Training</a:t>
            </a:r>
            <a:endParaRPr lang="en-US" sz="2400" dirty="0"/>
          </a:p>
          <a:p>
            <a:pPr marL="520700" indent="-342900">
              <a:spcBef>
                <a:spcPts val="0"/>
              </a:spcBef>
            </a:pPr>
            <a:endParaRPr lang="en-US"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20"/>
          <p:cNvSpPr txBox="1">
            <a:spLocks/>
          </p:cNvSpPr>
          <p:nvPr/>
        </p:nvSpPr>
        <p:spPr>
          <a:xfrm>
            <a:off x="4959233" y="1200150"/>
            <a:ext cx="4102634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spcBef>
                <a:spcPts val="0"/>
              </a:spcBef>
              <a:buFont typeface="Arial"/>
              <a:buNone/>
            </a:pPr>
            <a:endParaRPr lang="en-CA" sz="2400" dirty="0" smtClean="0"/>
          </a:p>
          <a:p>
            <a:pPr marL="177800" indent="0">
              <a:spcBef>
                <a:spcPts val="0"/>
              </a:spcBef>
              <a:buFont typeface="Arial"/>
              <a:buNone/>
            </a:pPr>
            <a:endParaRPr lang="en-CA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53" y="1143688"/>
            <a:ext cx="1551266" cy="2195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56903">
            <a:off x="5256812" y="1842757"/>
            <a:ext cx="1224036" cy="1615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6102">
            <a:off x="6130524" y="2002310"/>
            <a:ext cx="1415448" cy="1866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4544">
            <a:off x="6140321" y="2790643"/>
            <a:ext cx="1395853" cy="18429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02087">
            <a:off x="5028260" y="2433479"/>
            <a:ext cx="1359051" cy="18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Infrastructure – Recent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Developments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199" y="1189199"/>
            <a:ext cx="851706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Data Management Planning</a:t>
            </a:r>
            <a:endParaRPr lang="en-US"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504" descr="DMPAssistantApril3020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46" y="1820629"/>
            <a:ext cx="4114800" cy="2286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966062" y="972706"/>
            <a:ext cx="38876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Online, bilingual data management planning tool to help researchers create data management plans</a:t>
            </a:r>
          </a:p>
          <a:p>
            <a:endParaRPr lang="en-CA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Digital </a:t>
            </a:r>
            <a:r>
              <a:rPr lang="en-CA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Curation</a:t>
            </a: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Centre’s DMP Online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to all Canadian </a:t>
            </a: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Domain-specific templates in development</a:t>
            </a: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Infrastructure – Recent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Developments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199" y="1189199"/>
            <a:ext cx="851706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Federated 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Research Data 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endParaRPr lang="en-US"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6696" y="1769381"/>
            <a:ext cx="367541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595959"/>
                </a:solidFill>
              </a:rPr>
              <a:t>Joint software </a:t>
            </a:r>
            <a:r>
              <a:rPr lang="en-US" sz="1800" dirty="0">
                <a:solidFill>
                  <a:srgbClr val="595959"/>
                </a:solidFill>
              </a:rPr>
              <a:t>development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with Compute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Canada</a:t>
            </a:r>
          </a:p>
          <a:p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scalable, federated platform for digital RDM and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discovery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Canadian research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limited production </a:t>
            </a:r>
            <a:r>
              <a:rPr lang="en-CA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of autumn 2017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32" y="1971936"/>
            <a:ext cx="4120031" cy="20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9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Infrastructure – Recent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Developments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199" y="1189199"/>
            <a:ext cx="851706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2400" b="0" i="0" u="none" strike="noStrike" cap="none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Dataverse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North</a:t>
            </a:r>
          </a:p>
        </p:txBody>
      </p:sp>
      <p:pic>
        <p:nvPicPr>
          <p:cNvPr id="2050" name="Picture 2" descr="https://static.projects.iq.harvard.edu/files/styles/os_files_large/public/dcm2016/files/dataverse_project_logo_1_0.png?m=1461980599&amp;itok=OuL2XH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1611821"/>
            <a:ext cx="2500806" cy="7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832" y="1873079"/>
            <a:ext cx="5198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Brings together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Dataverse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providers and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libraries across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oordinate local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national training, support services, outreach strategies, promotions, and infrastructure development and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3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198593" y="0"/>
            <a:ext cx="8229600" cy="4616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500" b="1" i="0" u="none" strike="noStrike" cap="none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portagenetwork.ca</a:t>
            </a:r>
            <a:endParaRPr lang="en-US" sz="2500" b="1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252"/>
            <a:ext cx="9144000" cy="7049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 descr="Painting of native with canoe"/>
          <p:cNvPicPr preferRelativeResize="0"/>
          <p:nvPr/>
        </p:nvPicPr>
        <p:blipFill rotWithShape="1">
          <a:blip r:embed="rId3">
            <a:alphaModFix/>
          </a:blip>
          <a:srcRect t="8733" b="8733"/>
          <a:stretch/>
        </p:blipFill>
        <p:spPr>
          <a:xfrm>
            <a:off x="946978" y="1339825"/>
            <a:ext cx="5071620" cy="2789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199" y="0"/>
            <a:ext cx="8373017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dirty="0"/>
              <a:t>you </a:t>
            </a:r>
            <a:r>
              <a:rPr lang="en-US" dirty="0" smtClean="0"/>
              <a:t>     </a:t>
            </a:r>
            <a:r>
              <a:rPr lang="en-US" sz="1800" dirty="0" smtClean="0"/>
              <a:t>http</a:t>
            </a:r>
            <a:r>
              <a:rPr lang="en-US" sz="1800" dirty="0"/>
              <a:t>://</a:t>
            </a:r>
            <a:r>
              <a:rPr lang="en-US" sz="1800" dirty="0" err="1"/>
              <a:t>www.carl-abrc.ca</a:t>
            </a:r>
            <a:r>
              <a:rPr lang="en-US" sz="1800" dirty="0"/>
              <a:t>/publications-and-documents/</a:t>
            </a:r>
            <a:endParaRPr sz="1800" b="1" i="0" u="none" strike="noStrike" cap="none" dirty="0">
              <a:solidFill>
                <a:srgbClr val="0A2F87"/>
              </a:solidFill>
              <a:sym typeface="Arial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6104963" y="2120211"/>
            <a:ext cx="2871274" cy="12255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Jonathan Bengtson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 dirty="0" err="1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bengtson@uvic.ca</a:t>
            </a:r>
            <a:endParaRPr lang="en-US" sz="2400" b="0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860612" y="4129023"/>
            <a:ext cx="349727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Winslow Homer, “The Portage” (1897)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Outline: </a:t>
            </a:r>
            <a:r>
              <a:rPr lang="en-US" dirty="0"/>
              <a:t>The Canadian Roadmap for </a:t>
            </a:r>
            <a:br>
              <a:rPr lang="en-US" dirty="0"/>
            </a:br>
            <a:r>
              <a:rPr lang="en-US" dirty="0"/>
              <a:t>Advancing Scholarly Communications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Context and Rationale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Roadmap Objectives</a:t>
            </a:r>
          </a:p>
          <a:p>
            <a:pPr lvl="1" indent="-165100">
              <a:buFont typeface="Arial"/>
              <a:buChar char="•"/>
            </a:pPr>
            <a:r>
              <a:rPr lang="en-US" dirty="0"/>
              <a:t>Where Next for Repositories? </a:t>
            </a:r>
          </a:p>
          <a:p>
            <a:pPr lvl="1" indent="-165100"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Canadian Scholarly Publishing Working Group</a:t>
            </a:r>
          </a:p>
          <a:p>
            <a:pPr lvl="1" indent="-165100"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Portage Research Data Management Network</a:t>
            </a:r>
          </a:p>
          <a:p>
            <a:pPr lvl="2" indent="-107950">
              <a:spcBef>
                <a:spcPts val="560"/>
              </a:spcBef>
              <a:buFont typeface="Arial"/>
              <a:buNone/>
            </a:pPr>
            <a:endParaRPr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-US" dirty="0"/>
              <a:t>CARL   </a:t>
            </a:r>
            <a:r>
              <a:rPr lang="en-US" dirty="0" smtClean="0"/>
              <a:t>		http</a:t>
            </a:r>
            <a:r>
              <a:rPr lang="en-US" dirty="0"/>
              <a:t>://</a:t>
            </a:r>
            <a:r>
              <a:rPr lang="en-US" dirty="0" err="1"/>
              <a:t>www.carl-abrc.ca</a:t>
            </a:r>
            <a:r>
              <a:rPr lang="en-US" dirty="0"/>
              <a:t>/</a:t>
            </a:r>
            <a:endParaRPr lang="en-US" sz="28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69258" y="1043734"/>
            <a:ext cx="5417454" cy="18084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Canada’s 31 largest research libraries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29 academic libraries based in research-intensive universities across Canada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federal institutions: Library and Archives Canada and National Research Council National Science Library 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13" y="2973697"/>
            <a:ext cx="2235415" cy="14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3273447" y="3069516"/>
            <a:ext cx="5700698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leadership organization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To enhance members’ individual and collective capacity to support higher learning and scholarship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To promote a public policy environment in which libraries, </a:t>
            </a:r>
            <a:r>
              <a:rPr lang="en-US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research, 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and open scholarship will thrive 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3639" y="1041400"/>
            <a:ext cx="2077064" cy="138470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769258" y="939229"/>
            <a:ext cx="7688942" cy="1772068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769258" y="2852215"/>
            <a:ext cx="7688942" cy="1758041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6263639" y="2474134"/>
            <a:ext cx="2033087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McGill University  - Osler Library of the History of Medicine. Photo: Lauren Goldman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1453373" y="4420142"/>
            <a:ext cx="1164295" cy="1692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CARL Fall General Meeting - 2016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11294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About Canada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16194"/>
            <a:ext cx="9144000" cy="54464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0" y="981503"/>
            <a:ext cx="3397044" cy="40762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595959"/>
                </a:solidFill>
                <a:sym typeface="Arial"/>
              </a:rPr>
              <a:t>The current federal government supports research and embraces evidence</a:t>
            </a:r>
          </a:p>
          <a:p>
            <a:pPr marL="342900" marR="0" lvl="0" indent="-1651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595959"/>
                </a:solidFill>
                <a:sym typeface="Arial"/>
              </a:rPr>
              <a:t>Increased investment in research</a:t>
            </a:r>
          </a:p>
          <a:p>
            <a:pPr marL="342900" marR="0" lvl="0" indent="-1651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595959"/>
                </a:solidFill>
                <a:sym typeface="Arial"/>
              </a:rPr>
              <a:t>National Science Advisor created</a:t>
            </a:r>
          </a:p>
          <a:p>
            <a:pPr marL="342900" marR="0" lvl="0" indent="-1651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595959"/>
                </a:solidFill>
                <a:sym typeface="Arial"/>
              </a:rPr>
              <a:t>Open Government strengthened</a:t>
            </a:r>
          </a:p>
          <a:p>
            <a:pPr lvl="0" indent="177800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500" dirty="0"/>
              <a:t>Long-form census reinstated</a:t>
            </a:r>
          </a:p>
          <a:p>
            <a:pPr marL="342900" marR="0" lvl="0" indent="-1651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595959"/>
                </a:solidFill>
                <a:sym typeface="Arial"/>
              </a:rPr>
              <a:t>Multiple consultations underway: </a:t>
            </a:r>
          </a:p>
          <a:p>
            <a:pPr marL="749300" marR="0" lvl="1" indent="-1778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Fundamental Science Review</a:t>
            </a:r>
          </a:p>
          <a:p>
            <a:pPr marL="749300" marR="0" lvl="1" indent="-1778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Innovation Agenda</a:t>
            </a:r>
          </a:p>
          <a:p>
            <a:pPr marL="749300" marR="0" lvl="1" indent="-1778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Canadian Content in a Digital </a:t>
            </a:r>
            <a:r>
              <a:rPr lang="en-US" sz="13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World</a:t>
            </a:r>
            <a:endParaRPr lang="en-US" sz="13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marR="0" lvl="1" indent="-1778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Leadership Council on Digital Infrastructure</a:t>
            </a:r>
          </a:p>
          <a:p>
            <a:pPr marL="5778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6244771" y="4719241"/>
            <a:ext cx="2823028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Toronto - Thomas Fisher Rare Book Library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Photo: Gordon Belray</a:t>
            </a: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l="34894" r="2256" b="213"/>
          <a:stretch/>
        </p:blipFill>
        <p:spPr>
          <a:xfrm>
            <a:off x="3397044" y="0"/>
            <a:ext cx="5746955" cy="513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Canadian Universities and Sustainable Publishing (CUSP): A White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Paper </a:t>
            </a:r>
            <a:r>
              <a:rPr lang="en-US" sz="16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(February 2016)</a:t>
            </a:r>
            <a:endParaRPr lang="en-US" sz="16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71966" y="830911"/>
            <a:ext cx="8229600" cy="40578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2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“The </a:t>
            </a:r>
            <a:r>
              <a:rPr lang="en-US" sz="2200" b="0" i="1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scholarly communications landscape in Canada is on the cusp of transformative change</a:t>
            </a:r>
            <a:r>
              <a:rPr lang="en-US" sz="22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.” </a:t>
            </a:r>
            <a:endParaRPr lang="en-US" sz="2200" b="0" i="1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1100" i="1" dirty="0"/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Many </a:t>
            </a:r>
            <a:r>
              <a:rPr lang="en-US" sz="2000" b="0" i="1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factors are converging: </a:t>
            </a:r>
            <a:endParaRPr lang="en-US" sz="2000" b="0" i="1" u="none" strike="noStrike" cap="none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200" i="1" dirty="0"/>
              <a:t>	</a:t>
            </a:r>
            <a:r>
              <a:rPr lang="en-US" sz="1800" i="1" dirty="0"/>
              <a:t>I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mpact </a:t>
            </a:r>
            <a:r>
              <a:rPr lang="en-US" sz="1800" b="0" i="1" u="none" strike="noStrike" cap="none" dirty="0">
                <a:solidFill>
                  <a:srgbClr val="595959"/>
                </a:solidFill>
                <a:sym typeface="Arial"/>
              </a:rPr>
              <a:t>of digital technology on teaching and 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research</a:t>
            </a:r>
          </a:p>
          <a:p>
            <a:pPr marL="1778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i="1" dirty="0"/>
              <a:t>	</a:t>
            </a:r>
            <a:r>
              <a:rPr lang="en-US" sz="1800" i="1" dirty="0" smtClean="0"/>
              <a:t>M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ove </a:t>
            </a:r>
            <a:r>
              <a:rPr lang="en-US" sz="1800" b="0" i="1" u="none" strike="noStrike" cap="none" dirty="0">
                <a:solidFill>
                  <a:srgbClr val="595959"/>
                </a:solidFill>
                <a:sym typeface="Arial"/>
              </a:rPr>
              <a:t>towards policies on open 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access</a:t>
            </a:r>
          </a:p>
          <a:p>
            <a:pPr marL="1778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i="1" dirty="0"/>
              <a:t>	</a:t>
            </a:r>
            <a:r>
              <a:rPr lang="en-US" sz="1800" i="1" dirty="0" smtClean="0"/>
              <a:t>O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ligopoly </a:t>
            </a:r>
            <a:r>
              <a:rPr lang="en-US" sz="1800" b="0" i="1" u="none" strike="noStrike" cap="none" dirty="0">
                <a:solidFill>
                  <a:srgbClr val="595959"/>
                </a:solidFill>
                <a:sym typeface="Arial"/>
              </a:rPr>
              <a:t>of international academic 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publishers</a:t>
            </a:r>
          </a:p>
          <a:p>
            <a:pPr marL="177800" lvl="0" indent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800" i="1" dirty="0"/>
              <a:t>	F</a:t>
            </a:r>
            <a:r>
              <a:rPr lang="en-US" sz="1800" b="0" i="1" u="none" strike="noStrike" cap="none" dirty="0" smtClean="0">
                <a:solidFill>
                  <a:srgbClr val="595959"/>
                </a:solidFill>
                <a:sym typeface="Arial"/>
              </a:rPr>
              <a:t>inancial </a:t>
            </a:r>
            <a:r>
              <a:rPr lang="en-US" sz="1800" b="0" i="1" u="none" strike="noStrike" cap="none" dirty="0">
                <a:solidFill>
                  <a:srgbClr val="595959"/>
                </a:solidFill>
                <a:sym typeface="Arial"/>
              </a:rPr>
              <a:t>constraints of university </a:t>
            </a:r>
            <a:r>
              <a:rPr lang="en-US" sz="1800" i="1" dirty="0" smtClean="0"/>
              <a:t>budgets</a:t>
            </a:r>
          </a:p>
          <a:p>
            <a:pPr marL="177800" lvl="0" indent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800" i="1" dirty="0"/>
              <a:t>	</a:t>
            </a:r>
            <a:r>
              <a:rPr lang="en-US" sz="1800" i="1" dirty="0" smtClean="0"/>
              <a:t>Growing </a:t>
            </a:r>
            <a:r>
              <a:rPr lang="en-US" sz="1800" i="1" dirty="0"/>
              <a:t>expertise of academic libraries in utilizing and 		        supporting technology-based initiatives</a:t>
            </a:r>
            <a:endParaRPr lang="en-US" sz="1800" b="0" i="1" u="none" strike="noStrike" cap="none" dirty="0">
              <a:solidFill>
                <a:srgbClr val="595959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445533"/>
              </p:ext>
            </p:extLst>
          </p:nvPr>
        </p:nvGraphicFramePr>
        <p:xfrm>
          <a:off x="0" y="0"/>
          <a:ext cx="9143999" cy="4741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123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Following the </a:t>
            </a:r>
            <a:r>
              <a:rPr lang="en-US" sz="28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CUSP white </a:t>
            </a:r>
            <a:r>
              <a:rPr lang="en-US" sz="2800" b="1" i="0" u="none" strike="noStrike" cap="none" dirty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paper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162429" y="841865"/>
            <a:ext cx="8785917" cy="37527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Engagement of the </a:t>
            </a:r>
            <a:r>
              <a:rPr lang="en-US" sz="2400" dirty="0"/>
              <a:t>p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rovosts 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of 15 largest universities, and some 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interest 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 a statement of principles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Institutions systematically raising awareness amongst faculty and administrators of the need for change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Canadian publishers interested but also concerned – </a:t>
            </a:r>
            <a:b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‘Don’t paint us with the same brush as the big five.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 dirty="0" smtClean="0"/>
              <a:t>Now on agenda of Universities Canada (presidents</a:t>
            </a:r>
            <a:r>
              <a:rPr lang="en-US" sz="2400" dirty="0" smtClean="0"/>
              <a:t>)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-US" sz="1800" dirty="0"/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24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  <a:r>
              <a:rPr lang="en-US" sz="2400" b="0" i="1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Encouragement that led to </a:t>
            </a:r>
            <a:r>
              <a:rPr lang="en-US" sz="2400" b="0" i="1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development of the </a:t>
            </a:r>
            <a:r>
              <a:rPr lang="en-US" sz="2400" b="0" i="1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Roadmap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7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2F87"/>
              </a:buClr>
              <a:buSzPct val="250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The CARL Roadmap </a:t>
            </a:r>
            <a:r>
              <a:rPr lang="en-US" sz="1600" b="1" i="0" u="none" strike="noStrike" cap="none" dirty="0" smtClean="0">
                <a:solidFill>
                  <a:srgbClr val="0A2F87"/>
                </a:solidFill>
                <a:latin typeface="Arial"/>
                <a:ea typeface="Arial"/>
                <a:cs typeface="Arial"/>
                <a:sym typeface="Arial"/>
              </a:rPr>
              <a:t>(January 2017)</a:t>
            </a:r>
            <a:endParaRPr sz="1600" b="1" i="0" u="none" strike="noStrike" cap="none" dirty="0">
              <a:solidFill>
                <a:srgbClr val="0A2F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49568" y="1032984"/>
            <a:ext cx="4674262" cy="3545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Roadmap is guided by the vision of an open, sustainable, 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effective, 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and innovative scholarly communication system that is governed and managed by the scholarly community, and that reflects a substantial role for Canadian academic </a:t>
            </a:r>
            <a:r>
              <a:rPr lang="en-US" sz="2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libraries.</a:t>
            </a:r>
            <a:endParaRPr lang="en-US"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Shape 156" descr="CARL_ScholComm_Roadmap_co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5862" y="0"/>
            <a:ext cx="397452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1368</Words>
  <Application>Microsoft Macintosh PowerPoint</Application>
  <PresentationFormat>On-screen Show (16:9)</PresentationFormat>
  <Paragraphs>174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The Canadian Roadmap for  Advancing Scholarly Communications</vt:lpstr>
      <vt:lpstr>First a shameless advertisement…</vt:lpstr>
      <vt:lpstr>Outline: The Canadian Roadmap for  Advancing Scholarly Communications</vt:lpstr>
      <vt:lpstr>About CARL     http://www.carl-abrc.ca/</vt:lpstr>
      <vt:lpstr>About Canada</vt:lpstr>
      <vt:lpstr>Canadian Universities and Sustainable Publishing (CUSP): A White Paper (February 2016)</vt:lpstr>
      <vt:lpstr>PowerPoint Presentation</vt:lpstr>
      <vt:lpstr>Following the CUSP white paper</vt:lpstr>
      <vt:lpstr>The CARL Roadmap (January 2017)</vt:lpstr>
      <vt:lpstr>CARL Scholarly Communications Roadmap</vt:lpstr>
      <vt:lpstr>CARL Roadmap Objectives</vt:lpstr>
      <vt:lpstr>Encourage adoption of open access policies</vt:lpstr>
      <vt:lpstr>Sharing License Costs</vt:lpstr>
      <vt:lpstr>Where Next for Repositories?  National Forum with COAR – held Nov 10, 2016</vt:lpstr>
      <vt:lpstr>Where Next for Repositories?  National Forum with COAR – held Nov 10, 2016</vt:lpstr>
      <vt:lpstr>Canadian Scholarly Communications  Working Group</vt:lpstr>
      <vt:lpstr>Work with Canadian journals on Open Access</vt:lpstr>
      <vt:lpstr>Portage: Shared Stewardship of Research Data</vt:lpstr>
      <vt:lpstr>PowerPoint Presentation</vt:lpstr>
      <vt:lpstr>Community of Practice – Network of Experts</vt:lpstr>
      <vt:lpstr>Infrastructure – Recent Developments</vt:lpstr>
      <vt:lpstr>Infrastructure – Recent Developments</vt:lpstr>
      <vt:lpstr>Infrastructure – Recent Developments</vt:lpstr>
      <vt:lpstr>PowerPoint Presentation</vt:lpstr>
      <vt:lpstr>Thank you      http://www.carl-abrc.ca/publications-and-documents/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Canadian Roadmap for  Advancing Scholarly Communications</dc:title>
  <dc:creator>Susan Haigh</dc:creator>
  <cp:lastModifiedBy>Jonathan Bengtson</cp:lastModifiedBy>
  <cp:revision>51</cp:revision>
  <cp:lastPrinted>2017-03-02T14:41:16Z</cp:lastPrinted>
  <dcterms:modified xsi:type="dcterms:W3CDTF">2017-10-26T03:18:15Z</dcterms:modified>
</cp:coreProperties>
</file>