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Vidutinis stilius 3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8" autoAdjust="0"/>
  </p:normalViewPr>
  <p:slideViewPr>
    <p:cSldViewPr snapToGrid="0">
      <p:cViewPr varScale="1">
        <p:scale>
          <a:sx n="83" d="100"/>
          <a:sy n="83" d="100"/>
        </p:scale>
        <p:origin x="7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onora Dagienė" userId="7e52e06e69819b12" providerId="LiveId" clId="{C2F66286-A4F7-4281-8260-48D37922785F}"/>
    <pc:docChg chg="custSel modSld">
      <pc:chgData name="Eleonora Dagienė" userId="7e52e06e69819b12" providerId="LiveId" clId="{C2F66286-A4F7-4281-8260-48D37922785F}" dt="2017-10-23T19:30:36.869" v="354" actId="20577"/>
      <pc:docMkLst>
        <pc:docMk/>
      </pc:docMkLst>
      <pc:sldChg chg="modSp">
        <pc:chgData name="Eleonora Dagienė" userId="7e52e06e69819b12" providerId="LiveId" clId="{C2F66286-A4F7-4281-8260-48D37922785F}" dt="2017-10-23T19:30:36.869" v="354" actId="20577"/>
        <pc:sldMkLst>
          <pc:docMk/>
          <pc:sldMk cId="1700917304" sldId="262"/>
        </pc:sldMkLst>
        <pc:spChg chg="mod">
          <ac:chgData name="Eleonora Dagienė" userId="7e52e06e69819b12" providerId="LiveId" clId="{C2F66286-A4F7-4281-8260-48D37922785F}" dt="2017-10-23T19:30:36.869" v="354" actId="20577"/>
          <ac:spMkLst>
            <pc:docMk/>
            <pc:sldMk cId="1700917304" sldId="262"/>
            <ac:spMk id="3" creationId="{5150954E-A4E2-4970-9A57-C0F4A04CE4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23403085729278"/>
          <c:y val="0.11563755830148098"/>
          <c:w val="0.52640381670726832"/>
          <c:h val="0.79706496098078983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58F-4C43-862B-52ACB596BB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8F-4C43-862B-52ACB596BBD3}"/>
              </c:ext>
            </c:extLst>
          </c:dPt>
          <c:dLbls>
            <c:dLbl>
              <c:idx val="0"/>
              <c:layout>
                <c:manualLayout>
                  <c:x val="-1.0732831228087325E-2"/>
                  <c:y val="6.37651745634414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774317176656451"/>
                      <c:h val="0.252161697994632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58F-4C43-862B-52ACB596BBD3}"/>
                </c:ext>
              </c:extLst>
            </c:dLbl>
            <c:dLbl>
              <c:idx val="1"/>
              <c:layout>
                <c:manualLayout>
                  <c:x val="0.18013228343671658"/>
                  <c:y val="-0.197923643016555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438777800743646"/>
                      <c:h val="0.274362076290038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8F-4C43-862B-52ACB596BB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DOIs in Eastern Europe</c:v>
                </c:pt>
                <c:pt idx="1">
                  <c:v>DOIs outside Eastern Europe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886713</c:v>
                </c:pt>
                <c:pt idx="1">
                  <c:v>91229277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F-4C43-862B-52ACB596B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4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087331253173"/>
          <c:y val="9.4309986822801409E-2"/>
          <c:w val="0.68630639241202807"/>
          <c:h val="0.7043821756472527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831-4966-8CAD-1E414AA4D9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31-4966-8CAD-1E414AA4D929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55337245171431"/>
                      <c:h val="0.234585558090906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831-4966-8CAD-1E414AA4D929}"/>
                </c:ext>
              </c:extLst>
            </c:dLbl>
            <c:dLbl>
              <c:idx val="1"/>
              <c:layout>
                <c:manualLayout>
                  <c:x val="0.19093395134695731"/>
                  <c:y val="-0.241085239192226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297194212685683"/>
                      <c:h val="0.24116345532697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831-4966-8CAD-1E414AA4D9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Members in Eastern Europe</c:v>
                </c:pt>
                <c:pt idx="1">
                  <c:v>Members outside Eastern Europe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790</c:v>
                </c:pt>
                <c:pt idx="1">
                  <c:v>8210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31-4966-8CAD-1E414AA4D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F9DFA-31F8-46F5-993D-8710C7E15D79}" type="datetimeFigureOut">
              <a:rPr lang="lt-LT" smtClean="0"/>
              <a:t>2017-10-25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9CFBD-B284-4B10-AF90-BA3357FE71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398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err="1" smtClean="0"/>
              <a:t>kalbos</a:t>
            </a:r>
            <a:r>
              <a:rPr lang="en-GB" sz="1200" dirty="0" smtClean="0"/>
              <a:t> </a:t>
            </a:r>
            <a:r>
              <a:rPr lang="en-GB" sz="1200" dirty="0" err="1" smtClean="0"/>
              <a:t>barjeras</a:t>
            </a:r>
            <a:r>
              <a:rPr lang="en-GB" sz="1200" dirty="0" smtClean="0"/>
              <a:t>, </a:t>
            </a:r>
            <a:r>
              <a:rPr lang="en-GB" sz="1200" dirty="0" err="1" smtClean="0"/>
              <a:t>mentalitetas</a:t>
            </a:r>
            <a:r>
              <a:rPr lang="en-GB" sz="1200" dirty="0" smtClean="0"/>
              <a:t>, </a:t>
            </a:r>
            <a:r>
              <a:rPr lang="lt-LT" sz="1200" dirty="0" smtClean="0"/>
              <a:t>prioritetai </a:t>
            </a:r>
          </a:p>
          <a:p>
            <a:pPr marL="0" indent="0">
              <a:buNone/>
            </a:pPr>
            <a:r>
              <a:rPr lang="lt-LT" sz="1200" dirty="0" err="1" smtClean="0"/>
              <a:t>Difficult</a:t>
            </a:r>
            <a:r>
              <a:rPr lang="lt-LT" sz="1200" dirty="0" smtClean="0"/>
              <a:t> – senimas neužleidžia pozicijų iki 80-90 metų, nesupratimas, kad viskas kainuoja – sovietinių laikų palikimas, kai darbo jėga nekainavo...</a:t>
            </a:r>
          </a:p>
          <a:p>
            <a:pPr marL="0" indent="0">
              <a:buNone/>
            </a:pPr>
            <a:r>
              <a:rPr lang="lt-LT" sz="1200" dirty="0" err="1" smtClean="0"/>
              <a:t>Easy</a:t>
            </a:r>
            <a:r>
              <a:rPr lang="lt-LT" sz="1200" dirty="0" smtClean="0"/>
              <a:t> – atviri viskam, net ir blogiems pasiūlymams, ypač kai prisidengiama išsivysčiusių šalių vardais,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FBD-B284-4B10-AF90-BA3357FE7186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666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7B0EF9B-6403-4D13-BE3A-B12CBD53B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E0B22EE7-9E48-4D6B-9365-D2C28E283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AE043EE-DC53-434D-9B0A-1F0D2AC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7C4C153-E4F5-4CDE-85F5-5B2F8C3E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B1285E5-CA37-42E8-9E4E-11C54BF3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4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45C8DF0-E801-474F-BD35-E6F85CC4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440309FD-8CA0-46C4-88DA-5C6C1BFF8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F0BED58-4493-4822-8023-9C98ECA4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0515403-8E68-4B2A-ACC5-EEEF02E2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41D3226-0772-4DFB-A4A7-004C9CDA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8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4DA20852-4371-4BE2-BC31-B0412A154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743CEDF9-1184-4DA3-ACE0-A378E6315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63DC3A7-0100-42F2-B86D-7D744C97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8E1AC4C-4C22-4468-9E3B-B4E9A700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AF291368-B8AA-4989-A107-5D3F687F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DBF0466-4B01-41F9-8756-E3773EB0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165E9F0-2CF3-4115-9355-A1BF3B9E0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C29FE43-EB97-44C6-8D8D-74193155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D236821-3789-4A2D-A63C-23503FBE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BF488C0-A7DE-42E4-B4C0-498CC787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2331178-D583-4572-98F7-448C3987F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1F89AE-2C2F-4C01-81A5-C77F02F58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633AD22-4BE7-4883-A546-9957CFE5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EBEFFDA-1B6A-4CF1-92B7-C31271A9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D865E5B-FD71-415A-B635-7A717C7D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2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BCC419D-AC50-493D-BDA5-19A619DF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1043E72-57BD-4D4C-905C-0DE939395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0F66C0E-CF23-493E-A7F0-FE2436B83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8EEF7A2C-17C8-4153-95D9-F8264A0E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CA8BC51-70F5-448A-BCD2-CCF950AE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4F7C9B5-E30E-495D-84B4-AFD9898B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9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DD6A714-0A17-478A-9743-278F75012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6A25F032-0B41-4D04-8135-89673535D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1105D92-50B2-440C-B15E-E266E5F2C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66A7B147-4752-4861-BF34-3C4B09063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2203781C-31DC-4CDA-B881-FB7212FB0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193E6608-1FA3-4AE4-B479-73F24D99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C473D3B0-4DD9-4AC4-B5D6-7EBCDF05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81FD1388-F93C-4D5B-BD50-2F80CBF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6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18B5192-FAE8-47CA-9CD7-56A9A3EC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EC039BC3-9360-4AE7-8083-F108C615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AA82FD00-1D95-44EB-9A84-2AB44574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19C16CD-ED71-4993-AD87-923ED180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7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E2F47692-5208-44EA-8A3C-B2A57C52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0B686F6-E317-41BC-B1B9-26716587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AA786763-38D6-47C6-9D11-9FB55C8A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1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91F213A-F555-4904-999D-A771FAAD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21C0022-0513-420A-9481-6D88649E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B3973034-58C6-4445-BAB2-6ACB37776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C4426BC-331B-46F6-9AC5-9A8030DA6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FE54CB66-8214-4D5A-AA5C-F0EFE479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7FE5A0E-25C2-472F-BA43-4C905D75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8433B2-D76B-4062-A1DE-70652469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5DE49B36-62FB-4130-8454-4474ED8BA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57E66C69-D5A2-4B88-ADCB-DE508C6CE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584592F9-FD16-4357-9A4F-81E5551B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E46E6F9-E945-47D4-84D5-AF059D18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855F7ECF-34B2-4FD1-96F0-3BD20D81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5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7A0CE407-603B-4493-8D9D-9EA10A84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8AADEEF-03D5-4F60-B40D-2AB8B0231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67E46F4-490F-49B4-B1C0-489DB1D72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721C3D9-A3B7-4565-9353-54C34CBB9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64FCFFB-B94D-4E21-95C1-532814D8E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9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mai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65106CB-8468-46FA-BE01-08038FD65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794" y="1921669"/>
            <a:ext cx="7365206" cy="2345531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Research innovations and open science practices in Eastern Europe</a:t>
            </a:r>
            <a:endParaRPr lang="lt-LT" sz="4400" b="1" dirty="0">
              <a:solidFill>
                <a:srgbClr val="002060"/>
              </a:solidFill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C2389EBB-FF3C-44EB-A507-19DCA7C1D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794" y="5053151"/>
            <a:ext cx="7365206" cy="12460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</a:rPr>
              <a:t>Eleonora </a:t>
            </a:r>
            <a:r>
              <a:rPr lang="lt-LT" sz="2400" dirty="0" err="1">
                <a:solidFill>
                  <a:srgbClr val="002060"/>
                </a:solidFill>
              </a:rPr>
              <a:t>Dagiene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(Lithuania)</a:t>
            </a:r>
            <a:r>
              <a:rPr lang="lt-LT" sz="2400" dirty="0">
                <a:solidFill>
                  <a:srgbClr val="002060"/>
                </a:solidFill>
              </a:rPr>
              <a:t>, </a:t>
            </a:r>
            <a:r>
              <a:rPr lang="lt-LT" sz="2400" dirty="0" err="1">
                <a:solidFill>
                  <a:srgbClr val="002060"/>
                </a:solidFill>
              </a:rPr>
              <a:t>Najla</a:t>
            </a:r>
            <a:r>
              <a:rPr lang="lt-LT" sz="2400" dirty="0">
                <a:solidFill>
                  <a:srgbClr val="002060"/>
                </a:solidFill>
              </a:rPr>
              <a:t> </a:t>
            </a:r>
            <a:r>
              <a:rPr lang="lt-LT" sz="2400" dirty="0" err="1">
                <a:solidFill>
                  <a:srgbClr val="002060"/>
                </a:solidFill>
              </a:rPr>
              <a:t>Rettberg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(</a:t>
            </a:r>
            <a:r>
              <a:rPr lang="en-GB" dirty="0" err="1">
                <a:solidFill>
                  <a:srgbClr val="002060"/>
                </a:solidFill>
              </a:rPr>
              <a:t>OpenAire</a:t>
            </a:r>
            <a:r>
              <a:rPr lang="en-GB" dirty="0">
                <a:solidFill>
                  <a:srgbClr val="002060"/>
                </a:solidFill>
              </a:rPr>
              <a:t>)</a:t>
            </a:r>
            <a:r>
              <a:rPr lang="lt-LT" sz="2400" dirty="0">
                <a:solidFill>
                  <a:srgbClr val="002060"/>
                </a:solidFill>
              </a:rPr>
              <a:t>,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br>
              <a:rPr lang="en-GB" sz="2400" dirty="0">
                <a:solidFill>
                  <a:srgbClr val="002060"/>
                </a:solidFill>
              </a:rPr>
            </a:br>
            <a:r>
              <a:rPr lang="lt-LT" sz="2400" dirty="0">
                <a:solidFill>
                  <a:srgbClr val="002060"/>
                </a:solidFill>
              </a:rPr>
              <a:t>Mario </a:t>
            </a:r>
            <a:r>
              <a:rPr lang="lt-LT" sz="2400" dirty="0" err="1">
                <a:solidFill>
                  <a:srgbClr val="002060"/>
                </a:solidFill>
              </a:rPr>
              <a:t>Malicki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(Croatia)</a:t>
            </a:r>
            <a:r>
              <a:rPr lang="lt-LT" sz="2400" dirty="0">
                <a:solidFill>
                  <a:srgbClr val="002060"/>
                </a:solidFill>
              </a:rPr>
              <a:t>, </a:t>
            </a:r>
            <a:r>
              <a:rPr lang="lt-LT" sz="2400" dirty="0" err="1">
                <a:solidFill>
                  <a:srgbClr val="002060"/>
                </a:solidFill>
              </a:rPr>
              <a:t>Teodor</a:t>
            </a:r>
            <a:r>
              <a:rPr lang="lt-LT" sz="2400" dirty="0">
                <a:solidFill>
                  <a:srgbClr val="002060"/>
                </a:solidFill>
              </a:rPr>
              <a:t> </a:t>
            </a:r>
            <a:r>
              <a:rPr lang="lt-LT" sz="2400" dirty="0" err="1">
                <a:solidFill>
                  <a:srgbClr val="002060"/>
                </a:solidFill>
              </a:rPr>
              <a:t>Georgiev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(Bulgaria)</a:t>
            </a:r>
            <a:r>
              <a:rPr lang="lt-LT" sz="2400" dirty="0">
                <a:solidFill>
                  <a:srgbClr val="002060"/>
                </a:solidFill>
              </a:rPr>
              <a:t>, </a:t>
            </a:r>
            <a:r>
              <a:rPr lang="en-GB" sz="2400" dirty="0">
                <a:solidFill>
                  <a:srgbClr val="002060"/>
                </a:solidFill>
              </a:rPr>
              <a:t/>
            </a:r>
            <a:br>
              <a:rPr lang="en-GB" sz="2400" dirty="0">
                <a:solidFill>
                  <a:srgbClr val="002060"/>
                </a:solidFill>
              </a:rPr>
            </a:br>
            <a:r>
              <a:rPr lang="lt-LT" sz="2400" dirty="0" err="1">
                <a:solidFill>
                  <a:srgbClr val="002060"/>
                </a:solidFill>
              </a:rPr>
              <a:t>Aliaksandr</a:t>
            </a:r>
            <a:r>
              <a:rPr lang="lt-LT" sz="2400" dirty="0">
                <a:solidFill>
                  <a:srgbClr val="002060"/>
                </a:solidFill>
              </a:rPr>
              <a:t> </a:t>
            </a:r>
            <a:r>
              <a:rPr lang="lt-LT" sz="2400" dirty="0" err="1">
                <a:solidFill>
                  <a:srgbClr val="002060"/>
                </a:solidFill>
              </a:rPr>
              <a:t>Birukou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(Springer)</a:t>
            </a:r>
            <a:r>
              <a:rPr lang="lt-LT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438DDE99-67D1-407D-8AAD-E40371BD5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794" y="0"/>
            <a:ext cx="7365206" cy="192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le:Eastern-Europe-small.png">
            <a:extLst>
              <a:ext uri="{FF2B5EF4-FFF2-40B4-BE49-F238E27FC236}">
                <a16:creationId xmlns:a16="http://schemas.microsoft.com/office/drawing/2014/main" id="{549492DA-D1D4-45F7-A18F-24A9E5530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281" y="0"/>
            <a:ext cx="621271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CBDE055C-8A26-4BEA-B5DF-64BAC02B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1596571"/>
            <a:ext cx="3875314" cy="2510971"/>
          </a:xfrm>
        </p:spPr>
        <p:txBody>
          <a:bodyPr>
            <a:normAutofit fontScale="90000"/>
          </a:bodyPr>
          <a:lstStyle/>
          <a:p>
            <a:r>
              <a:rPr lang="en-GB" sz="6600" b="1" dirty="0">
                <a:solidFill>
                  <a:srgbClr val="002060"/>
                </a:solidFill>
              </a:rPr>
              <a:t>Eastern European countries</a:t>
            </a:r>
            <a:endParaRPr lang="lt-LT" sz="6600" b="1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173AC9BE-FB87-4D4F-96C5-C0181A994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86" y="6143626"/>
            <a:ext cx="885825" cy="714375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74097DB4-E3B4-47A6-9A24-B70DA8EDAFD0}"/>
              </a:ext>
            </a:extLst>
          </p:cNvPr>
          <p:cNvSpPr/>
          <p:nvPr/>
        </p:nvSpPr>
        <p:spPr>
          <a:xfrm>
            <a:off x="1893818" y="6500813"/>
            <a:ext cx="10374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2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Joy</a:t>
            </a:r>
            <a:r>
              <a:rPr lang="lt-LT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lt-LT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shallot</a:t>
            </a:r>
            <a:r>
              <a:rPr lang="lt-LT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lt-LT" sz="1200" dirty="0"/>
          </a:p>
        </p:txBody>
      </p:sp>
    </p:spTree>
    <p:extLst>
      <p:ext uri="{BB962C8B-B14F-4D97-AF65-F5344CB8AC3E}">
        <p14:creationId xmlns:p14="http://schemas.microsoft.com/office/powerpoint/2010/main" val="41938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ile:Eastern-Europe-small.png">
            <a:extLst>
              <a:ext uri="{FF2B5EF4-FFF2-40B4-BE49-F238E27FC236}">
                <a16:creationId xmlns:a16="http://schemas.microsoft.com/office/drawing/2014/main" id="{7ED04CA4-7C42-4AA7-9E22-C0749E04B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0"/>
            <a:ext cx="2946400" cy="325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5B61D07C-0F6C-44EE-A2F0-BD4DCB8CA2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231156"/>
              </p:ext>
            </p:extLst>
          </p:nvPr>
        </p:nvGraphicFramePr>
        <p:xfrm>
          <a:off x="1" y="2039437"/>
          <a:ext cx="6799659" cy="481856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66553">
                  <a:extLst>
                    <a:ext uri="{9D8B030D-6E8A-4147-A177-3AD203B41FA5}">
                      <a16:colId xmlns:a16="http://schemas.microsoft.com/office/drawing/2014/main" val="2681876799"/>
                    </a:ext>
                  </a:extLst>
                </a:gridCol>
                <a:gridCol w="2266553">
                  <a:extLst>
                    <a:ext uri="{9D8B030D-6E8A-4147-A177-3AD203B41FA5}">
                      <a16:colId xmlns:a16="http://schemas.microsoft.com/office/drawing/2014/main" val="2376174756"/>
                    </a:ext>
                  </a:extLst>
                </a:gridCol>
                <a:gridCol w="2266553">
                  <a:extLst>
                    <a:ext uri="{9D8B030D-6E8A-4147-A177-3AD203B41FA5}">
                      <a16:colId xmlns:a16="http://schemas.microsoft.com/office/drawing/2014/main" val="3914922937"/>
                    </a:ext>
                  </a:extLst>
                </a:gridCol>
              </a:tblGrid>
              <a:tr h="480248">
                <a:tc>
                  <a:txBody>
                    <a:bodyPr/>
                    <a:lstStyle/>
                    <a:p>
                      <a:pPr rtl="0" fontAlgn="b"/>
                      <a:endParaRPr lang="lt-LT" sz="1400" dirty="0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Members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DOIs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1228894454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Russian Federation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413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548905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4202218674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Ukraine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84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55907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2559435656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Croatia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82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69159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1517168978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Romania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76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16813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2163457257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Serbia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31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57311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3107524456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Slovenia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30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11983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4143835047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Lithuania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19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 smtClean="0">
                          <a:effectLst/>
                        </a:rPr>
                        <a:t>28</a:t>
                      </a:r>
                      <a:r>
                        <a:rPr lang="en-GB" sz="1400" dirty="0" smtClean="0">
                          <a:effectLst/>
                        </a:rPr>
                        <a:t>,</a:t>
                      </a:r>
                      <a:r>
                        <a:rPr lang="lt-LT" sz="1400" dirty="0" smtClean="0">
                          <a:effectLst/>
                        </a:rPr>
                        <a:t>382</a:t>
                      </a:r>
                      <a:endParaRPr lang="lt-LT" sz="1400" dirty="0">
                        <a:effectLst/>
                      </a:endParaRP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3196188798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Bulgaria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16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 smtClean="0">
                          <a:effectLst/>
                        </a:rPr>
                        <a:t>78</a:t>
                      </a:r>
                      <a:r>
                        <a:rPr lang="en-GB" sz="1400" dirty="0" smtClean="0">
                          <a:effectLst/>
                        </a:rPr>
                        <a:t>,</a:t>
                      </a:r>
                      <a:r>
                        <a:rPr lang="lt-LT" sz="1400" dirty="0" smtClean="0">
                          <a:effectLst/>
                        </a:rPr>
                        <a:t>861</a:t>
                      </a:r>
                      <a:endParaRPr lang="lt-LT" sz="1400" dirty="0">
                        <a:effectLst/>
                      </a:endParaRP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3908714183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Bosnia and Herzegovina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12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4994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4199943240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Macedonia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8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3528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1388356099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Estonia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7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5960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990175944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Latvia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5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3397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4036582507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Belarus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3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840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1358127863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Montenegro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2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350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1088921324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>
                          <a:effectLst/>
                        </a:rPr>
                        <a:t>Moldova, Republic of</a:t>
                      </a:r>
                      <a:endParaRPr lang="lt-LT" sz="1400" b="1">
                        <a:effectLst/>
                      </a:endParaRP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>
                          <a:effectLst/>
                        </a:rPr>
                        <a:t>1</a:t>
                      </a:r>
                    </a:p>
                  </a:txBody>
                  <a:tcPr marL="21431" marR="21431" marT="14288" marB="14288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139</a:t>
                      </a:r>
                    </a:p>
                  </a:txBody>
                  <a:tcPr marL="21431" marR="21431" marT="14288" marB="14288" anchor="b"/>
                </a:tc>
                <a:extLst>
                  <a:ext uri="{0D108BD9-81ED-4DB2-BD59-A6C34878D82A}">
                    <a16:rowId xmlns:a16="http://schemas.microsoft.com/office/drawing/2014/main" val="3402663858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 dirty="0" err="1">
                          <a:effectLst/>
                        </a:rPr>
                        <a:t>Albania</a:t>
                      </a:r>
                      <a:endParaRPr lang="lt-LT" sz="1400" b="1" dirty="0">
                        <a:effectLst/>
                      </a:endParaRPr>
                    </a:p>
                  </a:txBody>
                  <a:tcPr marL="21431" marR="21431" marT="14288" marB="14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1</a:t>
                      </a:r>
                    </a:p>
                  </a:txBody>
                  <a:tcPr marL="21431" marR="21431" marT="14288" marB="14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184</a:t>
                      </a:r>
                    </a:p>
                  </a:txBody>
                  <a:tcPr marL="21431" marR="21431" marT="14288" marB="14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987213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rtl="0" fontAlgn="b"/>
                      <a:r>
                        <a:rPr lang="lt-LT" sz="1400" dirty="0" err="1">
                          <a:effectLst/>
                        </a:rPr>
                        <a:t>Grand</a:t>
                      </a:r>
                      <a:r>
                        <a:rPr lang="lt-LT" sz="1400" dirty="0">
                          <a:effectLst/>
                        </a:rPr>
                        <a:t> </a:t>
                      </a:r>
                      <a:r>
                        <a:rPr lang="lt-LT" sz="1400" dirty="0" err="1">
                          <a:effectLst/>
                        </a:rPr>
                        <a:t>Total</a:t>
                      </a:r>
                      <a:endParaRPr lang="lt-LT" sz="1400" b="1" dirty="0">
                        <a:effectLst/>
                      </a:endParaRPr>
                    </a:p>
                  </a:txBody>
                  <a:tcPr marL="21431" marR="21431" marT="14288" marB="14288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>
                          <a:effectLst/>
                        </a:rPr>
                        <a:t>790</a:t>
                      </a:r>
                    </a:p>
                  </a:txBody>
                  <a:tcPr marL="21431" marR="21431" marT="14288" marB="14288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400" dirty="0" smtClean="0">
                          <a:effectLst/>
                        </a:rPr>
                        <a:t>886</a:t>
                      </a:r>
                      <a:r>
                        <a:rPr lang="en-GB" sz="1400" dirty="0" smtClean="0">
                          <a:effectLst/>
                        </a:rPr>
                        <a:t>,</a:t>
                      </a:r>
                      <a:r>
                        <a:rPr lang="lt-LT" sz="1400" dirty="0" smtClean="0">
                          <a:effectLst/>
                        </a:rPr>
                        <a:t>713</a:t>
                      </a:r>
                      <a:endParaRPr lang="lt-LT" sz="1400" dirty="0">
                        <a:effectLst/>
                      </a:endParaRPr>
                    </a:p>
                  </a:txBody>
                  <a:tcPr marL="21431" marR="21431" marT="14288" marB="14288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74806533"/>
                  </a:ext>
                </a:extLst>
              </a:tr>
            </a:tbl>
          </a:graphicData>
        </a:graphic>
      </p:graphicFrame>
      <p:pic>
        <p:nvPicPr>
          <p:cNvPr id="6" name="Paveikslėlis 5">
            <a:extLst>
              <a:ext uri="{FF2B5EF4-FFF2-40B4-BE49-F238E27FC236}">
                <a16:creationId xmlns:a16="http://schemas.microsoft.com/office/drawing/2014/main" id="{11298CBB-2AF1-44D4-8912-B60BB8935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2423886" cy="153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a 22">
            <a:extLst>
              <a:ext uri="{FF2B5EF4-FFF2-40B4-BE49-F238E27FC236}">
                <a16:creationId xmlns:a16="http://schemas.microsoft.com/office/drawing/2014/main" id="{0A57AF9D-5A88-4F41-9765-89B113CF3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082301"/>
              </p:ext>
            </p:extLst>
          </p:nvPr>
        </p:nvGraphicFramePr>
        <p:xfrm>
          <a:off x="3715656" y="3252427"/>
          <a:ext cx="5428344" cy="3585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Diagrama 25">
            <a:extLst>
              <a:ext uri="{FF2B5EF4-FFF2-40B4-BE49-F238E27FC236}">
                <a16:creationId xmlns:a16="http://schemas.microsoft.com/office/drawing/2014/main" id="{13ADA359-D4EA-4F90-82FA-92F57ABAAB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314671"/>
              </p:ext>
            </p:extLst>
          </p:nvPr>
        </p:nvGraphicFramePr>
        <p:xfrm>
          <a:off x="1" y="2637017"/>
          <a:ext cx="4507344" cy="439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" name="Paveikslėlis 29">
            <a:extLst>
              <a:ext uri="{FF2B5EF4-FFF2-40B4-BE49-F238E27FC236}">
                <a16:creationId xmlns:a16="http://schemas.microsoft.com/office/drawing/2014/main" id="{D25CC8C2-8269-4D8A-A088-1CDF3F43F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423886" cy="1533932"/>
          </a:xfrm>
          <a:prstGeom prst="rect">
            <a:avLst/>
          </a:prstGeom>
        </p:spPr>
      </p:pic>
      <p:pic>
        <p:nvPicPr>
          <p:cNvPr id="31" name="Picture 4" descr="File:Eastern-Europe-small.png">
            <a:extLst>
              <a:ext uri="{FF2B5EF4-FFF2-40B4-BE49-F238E27FC236}">
                <a16:creationId xmlns:a16="http://schemas.microsoft.com/office/drawing/2014/main" id="{B5AF1863-914D-4D7A-A179-71B03C10B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0"/>
            <a:ext cx="2946400" cy="325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6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2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FC48C017-0D8E-402B-91DD-59D44203A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399656"/>
              </p:ext>
            </p:extLst>
          </p:nvPr>
        </p:nvGraphicFramePr>
        <p:xfrm>
          <a:off x="376310" y="663006"/>
          <a:ext cx="7935816" cy="545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652">
                  <a:extLst>
                    <a:ext uri="{9D8B030D-6E8A-4147-A177-3AD203B41FA5}">
                      <a16:colId xmlns:a16="http://schemas.microsoft.com/office/drawing/2014/main" val="1052768248"/>
                    </a:ext>
                  </a:extLst>
                </a:gridCol>
                <a:gridCol w="1970960">
                  <a:extLst>
                    <a:ext uri="{9D8B030D-6E8A-4147-A177-3AD203B41FA5}">
                      <a16:colId xmlns:a16="http://schemas.microsoft.com/office/drawing/2014/main" val="4140979093"/>
                    </a:ext>
                  </a:extLst>
                </a:gridCol>
                <a:gridCol w="1632204">
                  <a:extLst>
                    <a:ext uri="{9D8B030D-6E8A-4147-A177-3AD203B41FA5}">
                      <a16:colId xmlns:a16="http://schemas.microsoft.com/office/drawing/2014/main" val="1878025552"/>
                    </a:ext>
                  </a:extLst>
                </a:gridCol>
              </a:tblGrid>
              <a:tr h="841150">
                <a:tc>
                  <a:txBody>
                    <a:bodyPr/>
                    <a:lstStyle/>
                    <a:p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iDs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registered under each country's domain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61610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Russian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Federation</a:t>
                      </a:r>
                      <a:r>
                        <a:rPr lang="en-GB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ru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764865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ua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6976195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789567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ro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271864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Serbia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rs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6268379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4124268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Lithuania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lt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843826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Bulgaria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052867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Bosnia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Herzegovina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2795863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Macedonia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mk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086422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ee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127745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Latvia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250096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Belarus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by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8012017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t-LT" sz="16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  <a:endParaRPr lang="lt-LT" sz="1600" b="0" i="0" u="none" strike="noStrike" dirty="0">
                        <a:solidFill>
                          <a:srgbClr val="21212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9994407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ctr"/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Moldova, </a:t>
                      </a:r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of .md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0" i="0" u="none" strike="noStrike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3975987"/>
                  </a:ext>
                </a:extLst>
              </a:tr>
              <a:tr h="288449"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0" i="0" u="none" strike="noStrike" dirty="0" err="1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Albania</a:t>
                      </a:r>
                      <a:r>
                        <a:rPr lang="lt-LT" sz="1600" b="0" i="0" u="none" strike="noStrike" dirty="0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 .al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212121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6482238"/>
                  </a:ext>
                </a:extLst>
              </a:tr>
            </a:tbl>
          </a:graphicData>
        </a:graphic>
      </p:graphicFrame>
      <p:sp>
        <p:nvSpPr>
          <p:cNvPr id="5" name="Stačiakampis 4">
            <a:extLst>
              <a:ext uri="{FF2B5EF4-FFF2-40B4-BE49-F238E27FC236}">
                <a16:creationId xmlns:a16="http://schemas.microsoft.com/office/drawing/2014/main" id="{3BD79E90-A5DE-4BEB-9029-420638CC066D}"/>
              </a:ext>
            </a:extLst>
          </p:cNvPr>
          <p:cNvSpPr/>
          <p:nvPr/>
        </p:nvSpPr>
        <p:spPr>
          <a:xfrm>
            <a:off x="7323758" y="6595905"/>
            <a:ext cx="1820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200" dirty="0"/>
              <a:t>https://orcid.org/statistics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190A5F0D-C7E3-4C2F-AC82-CE9C0A4ED05A}"/>
              </a:ext>
            </a:extLst>
          </p:cNvPr>
          <p:cNvSpPr/>
          <p:nvPr/>
        </p:nvSpPr>
        <p:spPr>
          <a:xfrm>
            <a:off x="376311" y="6119336"/>
            <a:ext cx="7679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Please note that this likely underestimates the true number of ORCID users at each country, as it does not include accounts associated with personal email addresses (for example </a:t>
            </a:r>
            <a:r>
              <a:rPr lang="en-US" sz="1400" b="0" i="0" dirty="0">
                <a:effectLst/>
                <a:latin typeface="Calibri" panose="020F0502020204030204" pitchFamily="34" charset="0"/>
                <a:hlinkClick r:id="rId2" tooltip="http://gmail.com&#10;Ctrl+spustelėkite arba bakstelėkite, kad atidarytumėte saitą"/>
              </a:rPr>
              <a:t>gmail.com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).</a:t>
            </a:r>
            <a:endParaRPr lang="lt-LT" sz="1400" dirty="0"/>
          </a:p>
        </p:txBody>
      </p:sp>
      <p:pic>
        <p:nvPicPr>
          <p:cNvPr id="4098" name="Picture 2" descr="Vaizdo rezultatas pagal užklausą „ohttps://orcid.org/ logo“">
            <a:extLst>
              <a:ext uri="{FF2B5EF4-FFF2-40B4-BE49-F238E27FC236}">
                <a16:creationId xmlns:a16="http://schemas.microsoft.com/office/drawing/2014/main" id="{550ABF53-A716-4F6C-B8E0-0CB092132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26"/>
          <a:stretch/>
        </p:blipFill>
        <p:spPr bwMode="auto">
          <a:xfrm>
            <a:off x="106981" y="-209896"/>
            <a:ext cx="5914331" cy="119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aizdo rezultatas pagal užklausą „ohttps://orcid.org/ logo“">
            <a:extLst>
              <a:ext uri="{FF2B5EF4-FFF2-40B4-BE49-F238E27FC236}">
                <a16:creationId xmlns:a16="http://schemas.microsoft.com/office/drawing/2014/main" id="{47325E7D-A37E-4E40-88BC-91BED78FB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26" y="5912988"/>
            <a:ext cx="680333" cy="68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tačiakampis 6">
            <a:extLst>
              <a:ext uri="{FF2B5EF4-FFF2-40B4-BE49-F238E27FC236}">
                <a16:creationId xmlns:a16="http://schemas.microsoft.com/office/drawing/2014/main" id="{89E9170D-375A-4150-9E5B-B969393BD624}"/>
              </a:ext>
            </a:extLst>
          </p:cNvPr>
          <p:cNvSpPr/>
          <p:nvPr/>
        </p:nvSpPr>
        <p:spPr>
          <a:xfrm>
            <a:off x="4080293" y="1750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b="1" i="0" dirty="0" err="1">
                <a:solidFill>
                  <a:srgbClr val="FF0000"/>
                </a:solidFill>
                <a:effectLst/>
                <a:latin typeface="Noto Sans"/>
              </a:rPr>
              <a:t>Live</a:t>
            </a:r>
            <a:r>
              <a:rPr lang="lt-LT" b="1" i="0" dirty="0">
                <a:solidFill>
                  <a:srgbClr val="FF0000"/>
                </a:solidFill>
                <a:effectLst/>
                <a:latin typeface="Noto Sans"/>
              </a:rPr>
              <a:t> ORCID </a:t>
            </a:r>
            <a:r>
              <a:rPr lang="lt-LT" b="1" i="0" dirty="0" err="1">
                <a:solidFill>
                  <a:srgbClr val="FF0000"/>
                </a:solidFill>
                <a:effectLst/>
                <a:latin typeface="Noto Sans"/>
              </a:rPr>
              <a:t>iDs</a:t>
            </a:r>
            <a:r>
              <a:rPr lang="en-GB" b="1" i="0" dirty="0">
                <a:solidFill>
                  <a:srgbClr val="FF0000"/>
                </a:solidFill>
                <a:effectLst/>
                <a:latin typeface="Noto Sans"/>
              </a:rPr>
              <a:t>                </a:t>
            </a:r>
            <a:r>
              <a:rPr lang="lt-LT" b="1" i="0" dirty="0">
                <a:solidFill>
                  <a:srgbClr val="FF0000"/>
                </a:solidFill>
                <a:effectLst/>
                <a:latin typeface="Noto Sans"/>
              </a:rPr>
              <a:t>3,978,320</a:t>
            </a:r>
          </a:p>
        </p:txBody>
      </p:sp>
    </p:spTree>
    <p:extLst>
      <p:ext uri="{BB962C8B-B14F-4D97-AF65-F5344CB8AC3E}">
        <p14:creationId xmlns:p14="http://schemas.microsoft.com/office/powerpoint/2010/main" val="369985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13DC57B-F512-4F6D-8238-F6984BDD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1845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rgbClr val="002060"/>
                </a:solidFill>
              </a:rPr>
              <a:t>Are </a:t>
            </a:r>
            <a:r>
              <a:rPr lang="lt-LT" sz="2800" b="1" dirty="0" err="1" smtClean="0">
                <a:solidFill>
                  <a:srgbClr val="002060"/>
                </a:solidFill>
              </a:rPr>
              <a:t>those</a:t>
            </a:r>
            <a:r>
              <a:rPr lang="lt-LT" sz="2800" b="1" dirty="0" smtClean="0">
                <a:solidFill>
                  <a:srgbClr val="002060"/>
                </a:solidFill>
              </a:rPr>
              <a:t> </a:t>
            </a:r>
            <a:r>
              <a:rPr lang="lt-LT" sz="2800" b="1" dirty="0" err="1" smtClean="0">
                <a:solidFill>
                  <a:srgbClr val="002060"/>
                </a:solidFill>
              </a:rPr>
              <a:t>number</a:t>
            </a:r>
            <a:r>
              <a:rPr lang="lt-LT" sz="2800" b="1" dirty="0" smtClean="0">
                <a:solidFill>
                  <a:srgbClr val="002060"/>
                </a:solidFill>
              </a:rPr>
              <a:t> </a:t>
            </a:r>
            <a:r>
              <a:rPr lang="lt-LT" sz="2800" b="1" dirty="0" err="1" smtClean="0">
                <a:solidFill>
                  <a:srgbClr val="002060"/>
                </a:solidFill>
              </a:rPr>
              <a:t>disappointing</a:t>
            </a:r>
            <a:r>
              <a:rPr lang="en-GB" sz="2800" b="1" dirty="0" smtClean="0">
                <a:solidFill>
                  <a:srgbClr val="002060"/>
                </a:solidFill>
              </a:rPr>
              <a:t>?</a:t>
            </a:r>
            <a:endParaRPr lang="lt-LT" sz="2800" b="1" dirty="0">
              <a:solidFill>
                <a:srgbClr val="002060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150954E-A4E2-4970-9A57-C0F4A04C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93424"/>
            <a:ext cx="7886700" cy="133188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What is special</a:t>
            </a:r>
            <a:r>
              <a:rPr lang="en-GB" sz="2800" dirty="0" smtClean="0">
                <a:solidFill>
                  <a:schemeClr val="accent1"/>
                </a:solidFill>
              </a:rPr>
              <a:t>?</a:t>
            </a:r>
            <a:endParaRPr lang="en-GB" sz="2800" dirty="0"/>
          </a:p>
          <a:p>
            <a:r>
              <a:rPr lang="en-GB" sz="2800" dirty="0">
                <a:solidFill>
                  <a:schemeClr val="accent1"/>
                </a:solidFill>
              </a:rPr>
              <a:t>What is particularly difficult, particularly easy?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313DC57B-F512-4F6D-8238-F6984BDDFF75}"/>
              </a:ext>
            </a:extLst>
          </p:cNvPr>
          <p:cNvSpPr txBox="1">
            <a:spLocks/>
          </p:cNvSpPr>
          <p:nvPr/>
        </p:nvSpPr>
        <p:spPr>
          <a:xfrm>
            <a:off x="628650" y="2394093"/>
            <a:ext cx="7886700" cy="621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dirty="0" err="1" smtClean="0">
                <a:solidFill>
                  <a:srgbClr val="FF0000"/>
                </a:solidFill>
              </a:rPr>
              <a:t>No</a:t>
            </a:r>
            <a:r>
              <a:rPr lang="lt-LT" sz="4400" b="1" dirty="0" smtClean="0">
                <a:solidFill>
                  <a:srgbClr val="FF0000"/>
                </a:solidFill>
              </a:rPr>
              <a:t>, </a:t>
            </a:r>
            <a:r>
              <a:rPr lang="en-GB" sz="4400" b="1" dirty="0" smtClean="0">
                <a:solidFill>
                  <a:srgbClr val="FF0000"/>
                </a:solidFill>
              </a:rPr>
              <a:t>the numbers are very impressive!</a:t>
            </a:r>
            <a:endParaRPr lang="lt-LT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1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326</Words>
  <Application>Microsoft Office PowerPoint</Application>
  <PresentationFormat>On-screen Show (4:3)</PresentationFormat>
  <Paragraphs>121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Noto Sans</vt:lpstr>
      <vt:lpstr>„Office“ tema</vt:lpstr>
      <vt:lpstr>Research innovations and open science practices in Eastern Europe</vt:lpstr>
      <vt:lpstr>Eastern European countries</vt:lpstr>
      <vt:lpstr>PowerPoint Presentation</vt:lpstr>
      <vt:lpstr>PowerPoint Presentation</vt:lpstr>
      <vt:lpstr>PowerPoint Presentation</vt:lpstr>
      <vt:lpstr>Are those number disappointing?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innovations and open science practices in Eastern Europe</dc:title>
  <dc:creator>Eleonora Dagienė</dc:creator>
  <cp:lastModifiedBy>Eleonora Dagienė</cp:lastModifiedBy>
  <cp:revision>12</cp:revision>
  <dcterms:created xsi:type="dcterms:W3CDTF">2017-10-23T16:02:04Z</dcterms:created>
  <dcterms:modified xsi:type="dcterms:W3CDTF">2017-10-25T09:13:19Z</dcterms:modified>
</cp:coreProperties>
</file>