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9" r:id="rId3"/>
    <p:sldId id="284" r:id="rId4"/>
    <p:sldId id="288" r:id="rId5"/>
    <p:sldId id="294" r:id="rId6"/>
    <p:sldId id="295" r:id="rId7"/>
    <p:sldId id="296" r:id="rId8"/>
    <p:sldId id="297" r:id="rId9"/>
    <p:sldId id="316" r:id="rId10"/>
    <p:sldId id="258" r:id="rId11"/>
    <p:sldId id="259" r:id="rId12"/>
    <p:sldId id="260" r:id="rId13"/>
    <p:sldId id="261" r:id="rId14"/>
    <p:sldId id="300" r:id="rId15"/>
    <p:sldId id="301" r:id="rId16"/>
    <p:sldId id="302" r:id="rId17"/>
    <p:sldId id="303" r:id="rId18"/>
    <p:sldId id="304" r:id="rId19"/>
    <p:sldId id="263" r:id="rId20"/>
    <p:sldId id="320" r:id="rId21"/>
    <p:sldId id="321" r:id="rId22"/>
    <p:sldId id="266" r:id="rId23"/>
    <p:sldId id="268" r:id="rId24"/>
    <p:sldId id="318" r:id="rId25"/>
    <p:sldId id="319" r:id="rId26"/>
    <p:sldId id="279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isse Madlock-Brown" initials="C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401" autoAdjust="0"/>
  </p:normalViewPr>
  <p:slideViewPr>
    <p:cSldViewPr snapToGrid="0" snapToObjects="1">
      <p:cViewPr varScale="1">
        <p:scale>
          <a:sx n="124" d="100"/>
          <a:sy n="124" d="100"/>
        </p:scale>
        <p:origin x="184" y="5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B3507-378F-7B47-B526-B229ACF0C888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C67FD-9D91-644F-BAC7-7C29956EB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85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~218M triples </a:t>
            </a:r>
            <a:r>
              <a:rPr lang="mr-IN" dirty="0" smtClean="0"/>
              <a:t>–</a:t>
            </a:r>
            <a:r>
              <a:rPr lang="en-US" dirty="0" smtClean="0"/>
              <a:t> just from the profiling</a:t>
            </a:r>
            <a:r>
              <a:rPr lang="en-US" baseline="0" dirty="0" smtClean="0"/>
              <a:t>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C67FD-9D91-644F-BAC7-7C29956EB1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7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DA4BE-EA00-634F-84D0-D4A9ADEFA13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10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17x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C67FD-9D91-644F-BAC7-7C29956EB1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19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343150"/>
            <a:ext cx="6477000" cy="1435608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685755" rtl="0" eaLnBrk="1" latinLnBrk="0" hangingPunct="1">
              <a:lnSpc>
                <a:spcPts val="3750"/>
              </a:lnSpc>
              <a:spcBef>
                <a:spcPct val="0"/>
              </a:spcBef>
              <a:buNone/>
              <a:defRPr sz="34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792475"/>
            <a:ext cx="6477000" cy="880566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685755" rtl="0" eaLnBrk="1" latinLnBrk="0" hangingPunct="1">
              <a:lnSpc>
                <a:spcPts val="1950"/>
              </a:lnSpc>
              <a:spcBef>
                <a:spcPts val="0"/>
              </a:spcBef>
              <a:buSzPct val="90000"/>
              <a:buFontTx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25162"/>
            <a:ext cx="1984248" cy="205740"/>
          </a:xfrm>
        </p:spPr>
        <p:txBody>
          <a:bodyPr vert="horz" lIns="91440" tIns="45720" rIns="91440" bIns="45720" rtlCol="0" anchor="ctr"/>
          <a:lstStyle>
            <a:lvl1pPr marL="0" algn="l" defTabSz="685755" rtl="0" eaLnBrk="1" latinLnBrk="0" hangingPunct="1">
              <a:defRPr sz="825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4725162"/>
            <a:ext cx="3813048" cy="205740"/>
          </a:xfrm>
        </p:spPr>
        <p:txBody>
          <a:bodyPr vert="horz" lIns="91440" tIns="45720" rIns="91440" bIns="45720" rtlCol="0" anchor="ctr"/>
          <a:lstStyle>
            <a:lvl1pPr marL="0" algn="l" defTabSz="685755" rtl="0" eaLnBrk="1" latinLnBrk="0" hangingPunct="1">
              <a:defRPr sz="825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4725162"/>
            <a:ext cx="685800" cy="205740"/>
          </a:xfrm>
        </p:spPr>
        <p:txBody>
          <a:bodyPr vert="horz" lIns="91440" tIns="45720" rIns="91440" bIns="45720" rtlCol="0" anchor="ctr"/>
          <a:lstStyle>
            <a:lvl1pPr marL="0" algn="r" defTabSz="685755" rtl="0" eaLnBrk="1" latinLnBrk="0" hangingPunct="1">
              <a:defRPr sz="825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301354"/>
            <a:ext cx="3566160" cy="14401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717960" indent="-258349">
              <a:tabLst/>
              <a:defRPr sz="1350"/>
            </a:lvl6pPr>
            <a:lvl7pPr marL="1717960" indent="-258349">
              <a:tabLst/>
              <a:defRPr sz="1350"/>
            </a:lvl7pPr>
            <a:lvl8pPr marL="1717960" indent="-258349">
              <a:tabLst/>
              <a:defRPr sz="1350"/>
            </a:lvl8pPr>
            <a:lvl9pPr marL="1717960" indent="-258349">
              <a:tabLst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2903220"/>
            <a:ext cx="3566160" cy="14401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717960" indent="-258349">
              <a:defRPr sz="1350"/>
            </a:lvl6pPr>
            <a:lvl7pPr marL="1717960" indent="-258349">
              <a:defRPr sz="1350"/>
            </a:lvl7pPr>
            <a:lvl8pPr marL="1717960" indent="-258349">
              <a:defRPr sz="1350"/>
            </a:lvl8pPr>
            <a:lvl9pPr marL="1717960" indent="-258349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01354"/>
            <a:ext cx="3566160" cy="3042048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717960" indent="-258349">
              <a:defRPr sz="1350"/>
            </a:lvl6pPr>
            <a:lvl7pPr marL="1717960" indent="-258349">
              <a:defRPr sz="1350"/>
            </a:lvl7pPr>
            <a:lvl8pPr marL="1717960" indent="-258349">
              <a:defRPr sz="1350"/>
            </a:lvl8pPr>
            <a:lvl9pPr marL="1717960" indent="-258349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01354"/>
            <a:ext cx="3566160" cy="14401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717960" indent="-258349">
              <a:defRPr sz="1350"/>
            </a:lvl6pPr>
            <a:lvl7pPr marL="1717960" indent="-258349">
              <a:defRPr sz="1350"/>
            </a:lvl7pPr>
            <a:lvl8pPr marL="1717960" indent="-258349">
              <a:defRPr sz="1350"/>
            </a:lvl8pPr>
            <a:lvl9pPr marL="1717960" indent="-258349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2903220"/>
            <a:ext cx="3566160" cy="14401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717960" indent="-258349">
              <a:defRPr sz="1350"/>
            </a:lvl6pPr>
            <a:lvl7pPr marL="1717960" indent="-258349">
              <a:defRPr sz="1350"/>
            </a:lvl7pPr>
            <a:lvl8pPr marL="1717960" indent="-258349">
              <a:defRPr sz="1350"/>
            </a:lvl8pPr>
            <a:lvl9pPr marL="1717960" indent="-258349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301354"/>
            <a:ext cx="3566160" cy="14401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717960" indent="-258349">
              <a:defRPr sz="1350"/>
            </a:lvl6pPr>
            <a:lvl7pPr marL="1717960" indent="-258349">
              <a:defRPr sz="1350"/>
            </a:lvl7pPr>
            <a:lvl8pPr marL="1717960" indent="-258349">
              <a:defRPr sz="1350"/>
            </a:lvl8pPr>
            <a:lvl9pPr marL="1717960" indent="-258349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2903220"/>
            <a:ext cx="3566160" cy="14401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717960" indent="-258349">
              <a:defRPr sz="1350"/>
            </a:lvl6pPr>
            <a:lvl7pPr marL="1717960" indent="-258349">
              <a:defRPr sz="1350"/>
            </a:lvl7pPr>
            <a:lvl8pPr marL="1717960" indent="-258349">
              <a:defRPr sz="1350"/>
            </a:lvl8pPr>
            <a:lvl9pPr marL="1717960" indent="-258349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67537"/>
            <a:ext cx="3563938" cy="871538"/>
          </a:xfrm>
        </p:spPr>
        <p:txBody>
          <a:bodyPr tIns="0" bIns="0" anchor="b"/>
          <a:lstStyle>
            <a:lvl1pPr algn="l">
              <a:lnSpc>
                <a:spcPts val="3450"/>
              </a:lnSpc>
              <a:defRPr sz="315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276367"/>
            <a:ext cx="3566160" cy="4220625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 marL="1717960" indent="-258349">
              <a:defRPr sz="1500"/>
            </a:lvl7pPr>
            <a:lvl8pPr marL="1717960" indent="-258349">
              <a:defRPr sz="1500"/>
            </a:lvl8pPr>
            <a:lvl9pPr marL="1717960" indent="-258349"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149523"/>
            <a:ext cx="3563938" cy="1622379"/>
          </a:xfrm>
        </p:spPr>
        <p:txBody>
          <a:bodyPr/>
          <a:lstStyle>
            <a:lvl1pPr marL="0" indent="0">
              <a:spcBef>
                <a:spcPts val="450"/>
              </a:spcBef>
              <a:buNone/>
              <a:defRPr sz="1500"/>
            </a:lvl1pPr>
            <a:lvl2pPr marL="342878" indent="0">
              <a:buNone/>
              <a:defRPr sz="900"/>
            </a:lvl2pPr>
            <a:lvl3pPr marL="685755" indent="0">
              <a:buNone/>
              <a:defRPr sz="750"/>
            </a:lvl3pPr>
            <a:lvl4pPr marL="1028633" indent="0">
              <a:buNone/>
              <a:defRPr sz="675"/>
            </a:lvl4pPr>
            <a:lvl5pPr marL="1371511" indent="0">
              <a:buNone/>
              <a:defRPr sz="675"/>
            </a:lvl5pPr>
            <a:lvl6pPr marL="1714388" indent="0">
              <a:buNone/>
              <a:defRPr sz="675"/>
            </a:lvl6pPr>
            <a:lvl7pPr marL="2057266" indent="0">
              <a:buNone/>
              <a:defRPr sz="675"/>
            </a:lvl7pPr>
            <a:lvl8pPr marL="2400144" indent="0">
              <a:buNone/>
              <a:defRPr sz="675"/>
            </a:lvl8pPr>
            <a:lvl9pPr marL="274302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143001"/>
            <a:ext cx="3566160" cy="871538"/>
          </a:xfrm>
        </p:spPr>
        <p:txBody>
          <a:bodyPr tIns="0" bIns="0" anchor="b"/>
          <a:lstStyle>
            <a:lvl1pPr algn="l">
              <a:lnSpc>
                <a:spcPts val="3450"/>
              </a:lnSpc>
              <a:defRPr sz="315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024988"/>
            <a:ext cx="3566160" cy="1622379"/>
          </a:xfrm>
        </p:spPr>
        <p:txBody>
          <a:bodyPr/>
          <a:lstStyle>
            <a:lvl1pPr marL="0" indent="0">
              <a:spcBef>
                <a:spcPts val="450"/>
              </a:spcBef>
              <a:buNone/>
              <a:defRPr sz="1500"/>
            </a:lvl1pPr>
            <a:lvl2pPr marL="342878" indent="0">
              <a:buNone/>
              <a:defRPr sz="900"/>
            </a:lvl2pPr>
            <a:lvl3pPr marL="685755" indent="0">
              <a:buNone/>
              <a:defRPr sz="750"/>
            </a:lvl3pPr>
            <a:lvl4pPr marL="1028633" indent="0">
              <a:buNone/>
              <a:defRPr sz="675"/>
            </a:lvl4pPr>
            <a:lvl5pPr marL="1371511" indent="0">
              <a:buNone/>
              <a:defRPr sz="675"/>
            </a:lvl5pPr>
            <a:lvl6pPr marL="1714388" indent="0">
              <a:buNone/>
              <a:defRPr sz="675"/>
            </a:lvl6pPr>
            <a:lvl7pPr marL="2057266" indent="0">
              <a:buNone/>
              <a:defRPr sz="675"/>
            </a:lvl7pPr>
            <a:lvl8pPr marL="2400144" indent="0">
              <a:buNone/>
              <a:defRPr sz="675"/>
            </a:lvl8pPr>
            <a:lvl9pPr marL="274302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33" y="379238"/>
            <a:ext cx="3850925" cy="4137206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500672"/>
            <a:ext cx="3468664" cy="384354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2640599"/>
            <a:ext cx="4088024" cy="2269515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62" y="2761936"/>
            <a:ext cx="3704109" cy="20228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180944"/>
            <a:ext cx="4088024" cy="2269515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34" y="302280"/>
            <a:ext cx="3704109" cy="20228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143001"/>
            <a:ext cx="3566160" cy="871538"/>
          </a:xfrm>
        </p:spPr>
        <p:txBody>
          <a:bodyPr tIns="0" bIns="0" anchor="b"/>
          <a:lstStyle>
            <a:lvl1pPr algn="l">
              <a:lnSpc>
                <a:spcPts val="3450"/>
              </a:lnSpc>
              <a:defRPr sz="315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024988"/>
            <a:ext cx="3566160" cy="1622379"/>
          </a:xfrm>
        </p:spPr>
        <p:txBody>
          <a:bodyPr/>
          <a:lstStyle>
            <a:lvl1pPr marL="0" indent="0">
              <a:spcBef>
                <a:spcPts val="450"/>
              </a:spcBef>
              <a:buNone/>
              <a:defRPr sz="1500"/>
            </a:lvl1pPr>
            <a:lvl2pPr marL="342878" indent="0">
              <a:buNone/>
              <a:defRPr sz="900"/>
            </a:lvl2pPr>
            <a:lvl3pPr marL="685755" indent="0">
              <a:buNone/>
              <a:defRPr sz="750"/>
            </a:lvl3pPr>
            <a:lvl4pPr marL="1028633" indent="0">
              <a:buNone/>
              <a:defRPr sz="675"/>
            </a:lvl4pPr>
            <a:lvl5pPr marL="1371511" indent="0">
              <a:buNone/>
              <a:defRPr sz="675"/>
            </a:lvl5pPr>
            <a:lvl6pPr marL="1714388" indent="0">
              <a:buNone/>
              <a:defRPr sz="675"/>
            </a:lvl6pPr>
            <a:lvl7pPr marL="2057266" indent="0">
              <a:buNone/>
              <a:defRPr sz="675"/>
            </a:lvl7pPr>
            <a:lvl8pPr marL="2400144" indent="0">
              <a:buNone/>
              <a:defRPr sz="675"/>
            </a:lvl8pPr>
            <a:lvl9pPr marL="274302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21780"/>
            <a:ext cx="7315200" cy="871538"/>
          </a:xfrm>
        </p:spPr>
        <p:txBody>
          <a:bodyPr tIns="0" bIns="0" anchor="b"/>
          <a:lstStyle>
            <a:lvl1pPr algn="l">
              <a:lnSpc>
                <a:spcPts val="3450"/>
              </a:lnSpc>
              <a:defRPr sz="27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7" y="284326"/>
            <a:ext cx="5031327" cy="258248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696554"/>
            <a:ext cx="7315200" cy="740978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500"/>
            </a:lvl1pPr>
            <a:lvl2pPr marL="342878" indent="0">
              <a:buNone/>
              <a:defRPr sz="900"/>
            </a:lvl2pPr>
            <a:lvl3pPr marL="685755" indent="0">
              <a:buNone/>
              <a:defRPr sz="750"/>
            </a:lvl3pPr>
            <a:lvl4pPr marL="1028633" indent="0">
              <a:buNone/>
              <a:defRPr sz="675"/>
            </a:lvl4pPr>
            <a:lvl5pPr marL="1371511" indent="0">
              <a:buNone/>
              <a:defRPr sz="675"/>
            </a:lvl5pPr>
            <a:lvl6pPr marL="1714388" indent="0">
              <a:buNone/>
              <a:defRPr sz="675"/>
            </a:lvl6pPr>
            <a:lvl7pPr marL="2057266" indent="0">
              <a:buNone/>
              <a:defRPr sz="675"/>
            </a:lvl7pPr>
            <a:lvl8pPr marL="2400144" indent="0">
              <a:buNone/>
              <a:defRPr sz="675"/>
            </a:lvl8pPr>
            <a:lvl9pPr marL="274302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62" y="423423"/>
            <a:ext cx="4653577" cy="23042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21780"/>
            <a:ext cx="7315200" cy="871538"/>
          </a:xfrm>
        </p:spPr>
        <p:txBody>
          <a:bodyPr tIns="0" bIns="0" anchor="b"/>
          <a:lstStyle>
            <a:lvl1pPr algn="l">
              <a:lnSpc>
                <a:spcPts val="3450"/>
              </a:lnSpc>
              <a:defRPr sz="27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87276"/>
            <a:ext cx="3969060" cy="2779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6" y="228750"/>
            <a:ext cx="3598455" cy="2500676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84" y="242357"/>
            <a:ext cx="4792693" cy="2582484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380751"/>
            <a:ext cx="4432860" cy="23042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694580"/>
            <a:ext cx="7315200" cy="74295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500"/>
            </a:lvl1pPr>
            <a:lvl2pPr marL="342878" indent="0">
              <a:buNone/>
              <a:defRPr sz="900"/>
            </a:lvl2pPr>
            <a:lvl3pPr marL="685755" indent="0">
              <a:buNone/>
              <a:defRPr sz="750"/>
            </a:lvl3pPr>
            <a:lvl4pPr marL="1028633" indent="0">
              <a:buNone/>
              <a:defRPr sz="675"/>
            </a:lvl4pPr>
            <a:lvl5pPr marL="1371511" indent="0">
              <a:buNone/>
              <a:defRPr sz="675"/>
            </a:lvl5pPr>
            <a:lvl6pPr marL="1714388" indent="0">
              <a:buNone/>
              <a:defRPr sz="675"/>
            </a:lvl6pPr>
            <a:lvl7pPr marL="2057266" indent="0">
              <a:buNone/>
              <a:defRPr sz="675"/>
            </a:lvl7pPr>
            <a:lvl8pPr marL="2400144" indent="0">
              <a:buNone/>
              <a:defRPr sz="675"/>
            </a:lvl8pPr>
            <a:lvl9pPr marL="274302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7" y="338138"/>
            <a:ext cx="846083" cy="401835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38138"/>
            <a:ext cx="5943600" cy="401835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2400300"/>
            <a:ext cx="8021782" cy="165735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9149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9149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9149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9149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9149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2874822"/>
            <a:ext cx="4724400" cy="907473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3750"/>
              </a:lnSpc>
              <a:defRPr sz="345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3792683"/>
            <a:ext cx="4724400" cy="867441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1950"/>
              </a:lnSpc>
              <a:spcBef>
                <a:spcPct val="0"/>
              </a:spcBef>
              <a:buNone/>
              <a:defRPr sz="1650">
                <a:solidFill>
                  <a:schemeClr val="tx1"/>
                </a:solidFill>
              </a:defRPr>
            </a:lvl1pPr>
            <a:lvl2pPr marL="342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24059"/>
            <a:ext cx="1981200" cy="204789"/>
          </a:xfrm>
        </p:spPr>
        <p:txBody>
          <a:bodyPr/>
          <a:lstStyle>
            <a:lvl1pPr algn="l">
              <a:defRPr sz="825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4724059"/>
            <a:ext cx="3810000" cy="204789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4734295"/>
            <a:ext cx="685800" cy="198818"/>
          </a:xfrm>
        </p:spPr>
        <p:txBody>
          <a:bodyPr/>
          <a:lstStyle>
            <a:lvl1pPr>
              <a:defRPr sz="825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5922"/>
            <a:ext cx="7772400" cy="1021557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685755" rtl="0" eaLnBrk="1" latinLnBrk="0" hangingPunct="1">
              <a:lnSpc>
                <a:spcPts val="3750"/>
              </a:lnSpc>
              <a:spcBef>
                <a:spcPct val="0"/>
              </a:spcBef>
              <a:buNone/>
              <a:defRPr sz="345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67762"/>
            <a:ext cx="7772400" cy="740664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7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1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8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4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2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685755" rtl="0" eaLnBrk="1" latinLnBrk="0" hangingPunct="1">
              <a:spcBef>
                <a:spcPts val="15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8" y="1267385"/>
            <a:ext cx="8431303" cy="165735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9149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9149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9149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9149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9149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647265"/>
            <a:ext cx="5334000" cy="1021557"/>
          </a:xfrm>
        </p:spPr>
        <p:txBody>
          <a:bodyPr lIns="45720" tIns="0" rIns="45720" bIns="0" anchor="b" anchorCtr="0"/>
          <a:lstStyle>
            <a:lvl1pPr algn="l">
              <a:lnSpc>
                <a:spcPts val="3750"/>
              </a:lnSpc>
              <a:defRPr sz="345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70466"/>
            <a:ext cx="5334000" cy="737315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1650">
                <a:solidFill>
                  <a:schemeClr val="tx1"/>
                </a:solidFill>
              </a:defRPr>
            </a:lvl1pPr>
            <a:lvl2pPr marL="34287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1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8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4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2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3052354"/>
            <a:ext cx="5538788" cy="871538"/>
          </a:xfrm>
        </p:spPr>
        <p:txBody>
          <a:bodyPr tIns="0" bIns="0" anchor="b"/>
          <a:lstStyle>
            <a:lvl1pPr algn="l">
              <a:lnSpc>
                <a:spcPts val="3450"/>
              </a:lnSpc>
              <a:defRPr sz="345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7" y="333885"/>
            <a:ext cx="5416247" cy="2722626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82" y="474474"/>
            <a:ext cx="5009597" cy="244144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3923182"/>
            <a:ext cx="5532958" cy="64882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650"/>
            </a:lvl1pPr>
            <a:lvl2pPr marL="342878" indent="0">
              <a:buNone/>
              <a:defRPr sz="900"/>
            </a:lvl2pPr>
            <a:lvl3pPr marL="685755" indent="0">
              <a:buNone/>
              <a:defRPr sz="750"/>
            </a:lvl3pPr>
            <a:lvl4pPr marL="1028633" indent="0">
              <a:buNone/>
              <a:defRPr sz="675"/>
            </a:lvl4pPr>
            <a:lvl5pPr marL="1371511" indent="0">
              <a:buNone/>
              <a:defRPr sz="675"/>
            </a:lvl5pPr>
            <a:lvl6pPr marL="1714388" indent="0">
              <a:buNone/>
              <a:defRPr sz="675"/>
            </a:lvl6pPr>
            <a:lvl7pPr marL="2057266" indent="0">
              <a:buNone/>
              <a:defRPr sz="675"/>
            </a:lvl7pPr>
            <a:lvl8pPr marL="2400144" indent="0">
              <a:buNone/>
              <a:defRPr sz="675"/>
            </a:lvl8pPr>
            <a:lvl9pPr marL="274302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01354"/>
            <a:ext cx="3566160" cy="3042048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717960" indent="-258349">
              <a:defRPr sz="1350"/>
            </a:lvl6pPr>
            <a:lvl7pPr marL="1717960" indent="-258349">
              <a:defRPr sz="1350"/>
            </a:lvl7pPr>
            <a:lvl8pPr marL="1717960" indent="-258349">
              <a:defRPr sz="1350"/>
            </a:lvl8pPr>
            <a:lvl9pPr marL="1717960" indent="-258349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1354"/>
            <a:ext cx="3566160" cy="3042048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717960" indent="-258349">
              <a:defRPr sz="1350"/>
            </a:lvl6pPr>
            <a:lvl7pPr marL="1717960" indent="-258349">
              <a:defRPr sz="1350"/>
            </a:lvl7pPr>
            <a:lvl8pPr marL="1717960" indent="-258349">
              <a:defRPr sz="1350"/>
            </a:lvl8pPr>
            <a:lvl9pPr marL="1717960" indent="-258349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064526"/>
            <a:ext cx="3200400" cy="438026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165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342878" indent="0">
              <a:buNone/>
              <a:defRPr sz="1500" b="1"/>
            </a:lvl2pPr>
            <a:lvl3pPr marL="685755" indent="0">
              <a:buNone/>
              <a:defRPr sz="1350" b="1"/>
            </a:lvl3pPr>
            <a:lvl4pPr marL="1028633" indent="0">
              <a:buNone/>
              <a:defRPr sz="1200" b="1"/>
            </a:lvl4pPr>
            <a:lvl5pPr marL="1371511" indent="0">
              <a:buNone/>
              <a:defRPr sz="1200" b="1"/>
            </a:lvl5pPr>
            <a:lvl6pPr marL="1714388" indent="0">
              <a:buNone/>
              <a:defRPr sz="1200" b="1"/>
            </a:lvl6pPr>
            <a:lvl7pPr marL="2057266" indent="0">
              <a:buNone/>
              <a:defRPr sz="1200" b="1"/>
            </a:lvl7pPr>
            <a:lvl8pPr marL="2400144" indent="0">
              <a:buNone/>
              <a:defRPr sz="1200" b="1"/>
            </a:lvl8pPr>
            <a:lvl9pPr marL="274302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1631157"/>
            <a:ext cx="3566160" cy="2712244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717960" indent="-258349">
              <a:defRPr sz="1200"/>
            </a:lvl6pPr>
            <a:lvl7pPr marL="1717960" indent="-258349">
              <a:defRPr sz="1200"/>
            </a:lvl7pPr>
            <a:lvl8pPr marL="1717960" indent="-258349">
              <a:defRPr sz="1200"/>
            </a:lvl8pPr>
            <a:lvl9pPr marL="1717960" indent="-258349"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064526"/>
            <a:ext cx="3200400" cy="438026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165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342878" indent="0">
              <a:buNone/>
              <a:defRPr sz="1500" b="1"/>
            </a:lvl2pPr>
            <a:lvl3pPr marL="685755" indent="0">
              <a:buNone/>
              <a:defRPr sz="1350" b="1"/>
            </a:lvl3pPr>
            <a:lvl4pPr marL="1028633" indent="0">
              <a:buNone/>
              <a:defRPr sz="1200" b="1"/>
            </a:lvl4pPr>
            <a:lvl5pPr marL="1371511" indent="0">
              <a:buNone/>
              <a:defRPr sz="1200" b="1"/>
            </a:lvl5pPr>
            <a:lvl6pPr marL="1714388" indent="0">
              <a:buNone/>
              <a:defRPr sz="1200" b="1"/>
            </a:lvl6pPr>
            <a:lvl7pPr marL="2057266" indent="0">
              <a:buNone/>
              <a:defRPr sz="1200" b="1"/>
            </a:lvl7pPr>
            <a:lvl8pPr marL="2400144" indent="0">
              <a:buNone/>
              <a:defRPr sz="1200" b="1"/>
            </a:lvl8pPr>
            <a:lvl9pPr marL="274302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1631157"/>
            <a:ext cx="3566160" cy="2712244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717960" indent="-258349">
              <a:defRPr sz="1200"/>
            </a:lvl6pPr>
            <a:lvl7pPr marL="1717960" indent="-258349">
              <a:defRPr sz="1200"/>
            </a:lvl7pPr>
            <a:lvl8pPr marL="1717960" indent="-258349">
              <a:defRPr sz="1200"/>
            </a:lvl8pPr>
            <a:lvl9pPr marL="1717960" indent="-258349"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2" y="1422782"/>
            <a:ext cx="3228975" cy="107157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5" y="1422782"/>
            <a:ext cx="3228975" cy="107157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2" y="1422782"/>
            <a:ext cx="3228975" cy="107157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5" y="1422782"/>
            <a:ext cx="3228975" cy="1071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01354"/>
            <a:ext cx="7315200" cy="14401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2903220"/>
            <a:ext cx="7315200" cy="14401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5" y="377429"/>
            <a:ext cx="7313613" cy="651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5" y="1301354"/>
            <a:ext cx="7313613" cy="304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4735846"/>
            <a:ext cx="1295400" cy="1988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12" y="4729350"/>
            <a:ext cx="3717967" cy="194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4107073"/>
            <a:ext cx="1483056" cy="63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5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685755" rtl="0" eaLnBrk="1" latinLnBrk="0" hangingPunct="1">
        <a:spcBef>
          <a:spcPct val="0"/>
        </a:spcBef>
        <a:buNone/>
        <a:defRPr sz="34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640" indent="-347640" algn="l" defTabSz="685755" rtl="0" eaLnBrk="1" latinLnBrk="0" hangingPunct="1">
        <a:spcBef>
          <a:spcPts val="1500"/>
        </a:spcBef>
        <a:buSzPct val="90000"/>
        <a:buFontTx/>
        <a:buBlip>
          <a:blip r:embed="rId2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5" indent="-342878" algn="l" defTabSz="685755" rtl="0" eaLnBrk="1" latinLnBrk="0" hangingPunct="1">
        <a:spcBef>
          <a:spcPts val="450"/>
        </a:spcBef>
        <a:buSzPct val="90000"/>
        <a:buFontTx/>
        <a:buBlip>
          <a:blip r:embed="rId23"/>
        </a:buBlip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941724" indent="-255968" algn="l" defTabSz="685755" rtl="0" eaLnBrk="1" latinLnBrk="0" hangingPunct="1">
        <a:spcBef>
          <a:spcPts val="450"/>
        </a:spcBef>
        <a:buSzPct val="90000"/>
        <a:buFontTx/>
        <a:buBlip>
          <a:blip r:embed="rId24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692" indent="-255968" algn="l" defTabSz="685755" rtl="0" eaLnBrk="1" latinLnBrk="0" hangingPunct="1">
        <a:spcBef>
          <a:spcPts val="450"/>
        </a:spcBef>
        <a:buSzPct val="90000"/>
        <a:buFontTx/>
        <a:buBlip>
          <a:blip r:embed="rId24"/>
        </a:buBlip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453659" indent="-255968" algn="l" defTabSz="685755" rtl="0" eaLnBrk="1" latinLnBrk="0" hangingPunct="1">
        <a:spcBef>
          <a:spcPts val="450"/>
        </a:spcBef>
        <a:buSzPct val="90000"/>
        <a:buFontTx/>
        <a:buBlip>
          <a:blip r:embed="rId24"/>
        </a:buBlip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7960" indent="-258349" algn="l" defTabSz="685755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35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969166" indent="-258349" algn="l" defTabSz="685755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35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227515" indent="-258349" algn="l" defTabSz="685755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35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2484674" indent="-258349" algn="l" defTabSz="685755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35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7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8" algn="l" defTabSz="6857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5" algn="l" defTabSz="6857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3" algn="l" defTabSz="6857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11" algn="l" defTabSz="6857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8" algn="l" defTabSz="6857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6" algn="l" defTabSz="6857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4" algn="l" defTabSz="6857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22" algn="l" defTabSz="68575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research.icts.uiowa.edu/polyglot/statistics.jsp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6620" y="1270493"/>
            <a:ext cx="5619964" cy="1435608"/>
          </a:xfrm>
        </p:spPr>
        <p:txBody>
          <a:bodyPr/>
          <a:lstStyle/>
          <a:p>
            <a:r>
              <a:rPr lang="en-US" b="1" dirty="0" smtClean="0"/>
              <a:t>Research</a:t>
            </a:r>
            <a:r>
              <a:rPr lang="en-US" b="1" baseline="0" dirty="0" smtClean="0"/>
              <a:t> Enablement Metrics</a:t>
            </a:r>
            <a:endParaRPr lang="en-US" dirty="0" smtClean="0"/>
          </a:p>
          <a:p>
            <a:r>
              <a:rPr lang="en-US" sz="2700" b="1" dirty="0" smtClean="0"/>
              <a:t>Assessing</a:t>
            </a:r>
            <a:r>
              <a:rPr lang="en-US" sz="2700" b="1" baseline="0" dirty="0" smtClean="0"/>
              <a:t> the Impact of Being Willing to Share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0350" y="3103685"/>
            <a:ext cx="4857750" cy="1569357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David</a:t>
            </a:r>
            <a:r>
              <a:rPr lang="en-US" baseline="0" dirty="0" smtClean="0"/>
              <a:t> Eichmann</a:t>
            </a:r>
          </a:p>
          <a:p>
            <a:pPr lvl="0"/>
            <a:r>
              <a:rPr lang="en-US" baseline="0" dirty="0" smtClean="0"/>
              <a:t>School of Library and Information Science &amp;</a:t>
            </a:r>
          </a:p>
          <a:p>
            <a:pPr lvl="0"/>
            <a:r>
              <a:rPr lang="en-US" baseline="0" dirty="0" smtClean="0"/>
              <a:t>Iowa Graduate Program in Informatics</a:t>
            </a:r>
          </a:p>
          <a:p>
            <a:pPr lvl="0"/>
            <a:r>
              <a:rPr lang="en-US" baseline="0" dirty="0" smtClean="0"/>
              <a:t>The University of Iowa</a:t>
            </a:r>
          </a:p>
        </p:txBody>
      </p:sp>
    </p:spTree>
    <p:extLst>
      <p:ext uri="{BB962C8B-B14F-4D97-AF65-F5344CB8AC3E}">
        <p14:creationId xmlns:p14="http://schemas.microsoft.com/office/powerpoint/2010/main" val="277141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information regarding collaboration</a:t>
            </a:r>
            <a:r>
              <a:rPr lang="en-US" baseline="0" dirty="0" smtClean="0"/>
              <a:t> networks are partial and post-hoc</a:t>
            </a:r>
          </a:p>
          <a:p>
            <a:pPr lvl="1"/>
            <a:r>
              <a:rPr lang="en-US" dirty="0" smtClean="0"/>
              <a:t>Grants and publications</a:t>
            </a:r>
          </a:p>
          <a:p>
            <a:pPr lvl="0"/>
            <a:r>
              <a:rPr lang="en-US" dirty="0" smtClean="0"/>
              <a:t>Research profiling systems</a:t>
            </a:r>
            <a:r>
              <a:rPr lang="en-US" baseline="0" dirty="0" smtClean="0"/>
              <a:t> (e.g., VIVO) primarily feed on the above data</a:t>
            </a:r>
          </a:p>
          <a:p>
            <a:pPr lvl="0"/>
            <a:r>
              <a:rPr lang="en-US" dirty="0" smtClean="0"/>
              <a:t>Institutional grant tracking systems carry</a:t>
            </a:r>
            <a:r>
              <a:rPr lang="en-US" baseline="0" dirty="0" smtClean="0"/>
              <a:t> data on attempts at collaboration, but are not open</a:t>
            </a:r>
          </a:p>
          <a:p>
            <a:pPr lvl="1"/>
            <a:r>
              <a:rPr lang="en-US" baseline="0" dirty="0" smtClean="0"/>
              <a:t>But </a:t>
            </a:r>
            <a:r>
              <a:rPr lang="en-US" i="1" baseline="0" dirty="0" smtClean="0"/>
              <a:t>are</a:t>
            </a:r>
            <a:r>
              <a:rPr lang="en-US" i="0" baseline="0" dirty="0" smtClean="0"/>
              <a:t> near-real-time</a:t>
            </a:r>
            <a:r>
              <a:rPr lang="mr-IN" i="0" baseline="0" dirty="0" smtClean="0"/>
              <a:t>…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79814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 the model to</a:t>
            </a:r>
            <a:r>
              <a:rPr lang="en-US" baseline="0" dirty="0" smtClean="0"/>
              <a:t> include informal interactions</a:t>
            </a:r>
          </a:p>
          <a:p>
            <a:r>
              <a:rPr lang="en-US" dirty="0" smtClean="0"/>
              <a:t>Explore the degree to which sharing of data, resources, etc. can be identified from full text of papers</a:t>
            </a:r>
          </a:p>
        </p:txBody>
      </p:sp>
    </p:spTree>
    <p:extLst>
      <p:ext uri="{BB962C8B-B14F-4D97-AF65-F5344CB8AC3E}">
        <p14:creationId xmlns:p14="http://schemas.microsoft.com/office/powerpoint/2010/main" val="380289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Melissa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Haendel</a:t>
            </a:r>
            <a:r>
              <a:rPr lang="en-US" dirty="0" err="1" smtClean="0"/>
              <a:t>’s</a:t>
            </a:r>
            <a:r>
              <a:rPr lang="en-US" baseline="0" dirty="0" smtClean="0"/>
              <a:t> </a:t>
            </a:r>
            <a:r>
              <a:rPr lang="en-US" dirty="0" smtClean="0"/>
              <a:t>LinkedIn </a:t>
            </a:r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eliss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89" r="-20389"/>
          <a:stretch>
            <a:fillRect/>
          </a:stretch>
        </p:blipFill>
        <p:spPr>
          <a:xfrm>
            <a:off x="1657350" y="1485900"/>
            <a:ext cx="58293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Holly </a:t>
            </a:r>
            <a:r>
              <a:rPr lang="en-US" dirty="0"/>
              <a:t>Falk-</a:t>
            </a:r>
            <a:r>
              <a:rPr lang="en-US" dirty="0" err="1"/>
              <a:t>Krzesinski’s</a:t>
            </a:r>
            <a:r>
              <a:rPr lang="en-US" dirty="0"/>
              <a:t> LinkedIn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ol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62" r="-15062"/>
          <a:stretch>
            <a:fillRect/>
          </a:stretch>
        </p:blipFill>
        <p:spPr>
          <a:xfrm>
            <a:off x="1657350" y="1485900"/>
            <a:ext cx="58293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err="1" smtClean="0"/>
              <a:t>Pattuelli’s</a:t>
            </a:r>
            <a:r>
              <a:rPr lang="en-US" sz="3300" dirty="0" smtClean="0"/>
              <a:t> Spectrum of Relationships (2012)</a:t>
            </a:r>
            <a:endParaRPr lang="en-US" sz="33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185" r="-12185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1485900" y="4352151"/>
            <a:ext cx="62865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http://</a:t>
            </a:r>
            <a:r>
              <a:rPr lang="en-US" sz="1350" dirty="0" err="1"/>
              <a:t>www.oclc.org</a:t>
            </a:r>
            <a:r>
              <a:rPr lang="en-US" sz="1350" dirty="0"/>
              <a:t>/content/dam/research/grants/reports/2012/pattuelli2012.pdf</a:t>
            </a:r>
          </a:p>
        </p:txBody>
      </p:sp>
    </p:spTree>
    <p:extLst>
      <p:ext uri="{BB962C8B-B14F-4D97-AF65-F5344CB8AC3E}">
        <p14:creationId xmlns:p14="http://schemas.microsoft.com/office/powerpoint/2010/main" val="203480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Pattuelli’s</a:t>
            </a:r>
            <a:r>
              <a:rPr lang="en-US" dirty="0" smtClean="0"/>
              <a:t> </a:t>
            </a:r>
            <a:r>
              <a:rPr lang="en-US" sz="3300" dirty="0">
                <a:solidFill>
                  <a:schemeClr val="tx2"/>
                </a:solidFill>
              </a:rPr>
              <a:t>Spectrum of Relationships </a:t>
            </a:r>
            <a:r>
              <a:rPr lang="en-US" dirty="0" smtClean="0"/>
              <a:t>(2012)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185" r="-12185"/>
          <a:stretch>
            <a:fillRect/>
          </a:stretch>
        </p:blipFill>
        <p:spPr/>
      </p:pic>
      <p:cxnSp>
        <p:nvCxnSpPr>
          <p:cNvPr id="6" name="Straight Connector 5"/>
          <p:cNvCxnSpPr/>
          <p:nvPr/>
        </p:nvCxnSpPr>
        <p:spPr bwMode="auto">
          <a:xfrm>
            <a:off x="7599022" y="3667125"/>
            <a:ext cx="0" cy="5715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7713323" y="3714752"/>
            <a:ext cx="685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RN</a:t>
            </a:r>
          </a:p>
          <a:p>
            <a:r>
              <a:rPr lang="en-US" sz="1350" dirty="0"/>
              <a:t>Tools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574519" y="3667125"/>
            <a:ext cx="0" cy="5715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1485900" y="4352151"/>
            <a:ext cx="62865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http://</a:t>
            </a:r>
            <a:r>
              <a:rPr lang="en-US" sz="1350" dirty="0" err="1"/>
              <a:t>www.oclc.org</a:t>
            </a:r>
            <a:r>
              <a:rPr lang="en-US" sz="1350" dirty="0"/>
              <a:t>/content/dam/research/grants/reports/2012/pattuelli2012.pdf</a:t>
            </a:r>
          </a:p>
        </p:txBody>
      </p:sp>
    </p:spTree>
    <p:extLst>
      <p:ext uri="{BB962C8B-B14F-4D97-AF65-F5344CB8AC3E}">
        <p14:creationId xmlns:p14="http://schemas.microsoft.com/office/powerpoint/2010/main" val="27297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Pattuelli’s</a:t>
            </a:r>
            <a:r>
              <a:rPr lang="en-US" dirty="0" smtClean="0"/>
              <a:t> </a:t>
            </a:r>
            <a:r>
              <a:rPr lang="en-US" sz="3300" dirty="0">
                <a:solidFill>
                  <a:schemeClr val="tx2"/>
                </a:solidFill>
              </a:rPr>
              <a:t>Spectrum of Relationships </a:t>
            </a:r>
            <a:r>
              <a:rPr lang="en-US" dirty="0" smtClean="0"/>
              <a:t>(2012)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2185" r="-12185"/>
          <a:stretch>
            <a:fillRect/>
          </a:stretch>
        </p:blipFill>
        <p:spPr>
          <a:xfrm>
            <a:off x="914405" y="1301354"/>
            <a:ext cx="7313613" cy="3042048"/>
          </a:xfrm>
        </p:spPr>
      </p:pic>
      <p:cxnSp>
        <p:nvCxnSpPr>
          <p:cNvPr id="6" name="Straight Connector 5"/>
          <p:cNvCxnSpPr/>
          <p:nvPr/>
        </p:nvCxnSpPr>
        <p:spPr bwMode="auto">
          <a:xfrm>
            <a:off x="7599022" y="3667125"/>
            <a:ext cx="0" cy="5715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7713322" y="3714752"/>
            <a:ext cx="685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RN</a:t>
            </a:r>
          </a:p>
          <a:p>
            <a:r>
              <a:rPr lang="en-US" sz="1350" dirty="0"/>
              <a:t>Tools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574516" y="3667125"/>
            <a:ext cx="0" cy="5715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7604800" y="1666875"/>
            <a:ext cx="0" cy="200025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568736" y="1666875"/>
            <a:ext cx="0" cy="200025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729379" y="2428877"/>
            <a:ext cx="66152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Linked</a:t>
            </a:r>
          </a:p>
          <a:p>
            <a:r>
              <a:rPr lang="en-US" sz="1350" dirty="0"/>
              <a:t>In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85900" y="4352151"/>
            <a:ext cx="62865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http://</a:t>
            </a:r>
            <a:r>
              <a:rPr lang="en-US" sz="1350" dirty="0" err="1"/>
              <a:t>www.oclc.org</a:t>
            </a:r>
            <a:r>
              <a:rPr lang="en-US" sz="1350" dirty="0"/>
              <a:t>/content/dam/research/grants/reports/2012/pattuelli2012.pdf</a:t>
            </a:r>
          </a:p>
        </p:txBody>
      </p:sp>
    </p:spTree>
    <p:extLst>
      <p:ext uri="{BB962C8B-B14F-4D97-AF65-F5344CB8AC3E}">
        <p14:creationId xmlns:p14="http://schemas.microsoft.com/office/powerpoint/2010/main" val="88933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Pattuelli’s</a:t>
            </a:r>
            <a:r>
              <a:rPr lang="en-US" dirty="0" smtClean="0"/>
              <a:t> </a:t>
            </a:r>
            <a:r>
              <a:rPr lang="en-US" sz="3300" dirty="0">
                <a:solidFill>
                  <a:schemeClr val="tx2"/>
                </a:solidFill>
              </a:rPr>
              <a:t>Spectrum of Relationships </a:t>
            </a:r>
            <a:r>
              <a:rPr lang="en-US" baseline="0" dirty="0" smtClean="0"/>
              <a:t>(2012)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Ontologies used</a:t>
            </a:r>
          </a:p>
          <a:p>
            <a:pPr lvl="1"/>
            <a:r>
              <a:rPr lang="en-US" dirty="0" err="1" smtClean="0"/>
              <a:t>foaf</a:t>
            </a:r>
            <a:r>
              <a:rPr lang="en-US" dirty="0" smtClean="0"/>
              <a:t> (Friend</a:t>
            </a:r>
            <a:r>
              <a:rPr lang="en-US" baseline="0" dirty="0" smtClean="0"/>
              <a:t> of a Friend)</a:t>
            </a:r>
          </a:p>
          <a:p>
            <a:pPr lvl="1"/>
            <a:r>
              <a:rPr lang="en-US" baseline="0" dirty="0" err="1" smtClean="0"/>
              <a:t>rel</a:t>
            </a:r>
            <a:r>
              <a:rPr lang="en-US" baseline="0" dirty="0" smtClean="0"/>
              <a:t> (Relationship)</a:t>
            </a:r>
          </a:p>
          <a:p>
            <a:pPr lvl="1"/>
            <a:r>
              <a:rPr lang="en-US" baseline="0" dirty="0" err="1" smtClean="0"/>
              <a:t>mo</a:t>
            </a:r>
            <a:r>
              <a:rPr lang="en-US" baseline="0" dirty="0" smtClean="0"/>
              <a:t> (Music)</a:t>
            </a:r>
          </a:p>
          <a:p>
            <a:pPr lvl="0"/>
            <a:r>
              <a:rPr lang="en-US" dirty="0" err="1" smtClean="0"/>
              <a:t>Echos</a:t>
            </a:r>
            <a:r>
              <a:rPr lang="en-US" dirty="0" smtClean="0"/>
              <a:t> of Trigg’s link taxonomy</a:t>
            </a:r>
          </a:p>
          <a:p>
            <a:pPr lvl="1"/>
            <a:r>
              <a:rPr lang="en-US" sz="1500" dirty="0"/>
              <a:t>Trigg, R. 1983. Network-Based Approach to Text Handling for the Online Scientific Community. Ph.D. dissertation, Department of Computer Science, University of Maryland, technical report TR-1346</a:t>
            </a:r>
          </a:p>
        </p:txBody>
      </p:sp>
    </p:spTree>
    <p:extLst>
      <p:ext uri="{BB962C8B-B14F-4D97-AF65-F5344CB8AC3E}">
        <p14:creationId xmlns:p14="http://schemas.microsoft.com/office/powerpoint/2010/main" val="201961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</a:t>
            </a:r>
            <a:r>
              <a:rPr lang="en-US" baseline="0" dirty="0" smtClean="0"/>
              <a:t> the Dots – Take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ContributionScenario2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428751"/>
            <a:ext cx="5600700" cy="3194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40190" y="4229101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Figure courtesy of </a:t>
            </a:r>
          </a:p>
          <a:p>
            <a:r>
              <a:rPr lang="en-US" sz="900" dirty="0"/>
              <a:t>Melissa Haendel, OHSU</a:t>
            </a:r>
          </a:p>
        </p:txBody>
      </p:sp>
    </p:spTree>
    <p:extLst>
      <p:ext uri="{BB962C8B-B14F-4D97-AF65-F5344CB8AC3E}">
        <p14:creationId xmlns:p14="http://schemas.microsoft.com/office/powerpoint/2010/main" val="53244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PubMed</a:t>
            </a:r>
            <a:r>
              <a:rPr lang="en-US" baseline="0" dirty="0" smtClean="0"/>
              <a:t> Central Open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640" marR="0" indent="-347640" algn="l" defTabSz="685755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is-I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5,21,429</a:t>
            </a:r>
            <a:r>
              <a:rPr lang="en-US" dirty="0" smtClean="0"/>
              <a:t> </a:t>
            </a:r>
            <a:r>
              <a:rPr lang="en-US" dirty="0" smtClean="0"/>
              <a:t>papers (as of last </a:t>
            </a:r>
            <a:r>
              <a:rPr lang="en-US" dirty="0" smtClean="0"/>
              <a:t>yesterday morning)</a:t>
            </a:r>
            <a:endParaRPr lang="en-US" dirty="0" smtClean="0"/>
          </a:p>
          <a:p>
            <a:pPr marL="347640" marR="0" indent="-347640" algn="l" defTabSz="685755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is-I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1,738,192</a:t>
            </a:r>
            <a:r>
              <a:rPr lang="en-US" dirty="0" smtClean="0"/>
              <a:t> </a:t>
            </a:r>
            <a:r>
              <a:rPr lang="en-US" dirty="0" smtClean="0"/>
              <a:t>with acknowledgements</a:t>
            </a:r>
          </a:p>
          <a:p>
            <a:pPr marL="347640" marR="0" indent="-347640" algn="l" defTabSz="685755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is-I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2,592,159</a:t>
            </a:r>
            <a:r>
              <a:rPr lang="is-IS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aseline="0" dirty="0" smtClean="0"/>
              <a:t>sentences</a:t>
            </a:r>
            <a:endParaRPr lang="en-US" baseline="0" dirty="0" smtClean="0"/>
          </a:p>
          <a:p>
            <a:pPr marL="347640" marR="0" indent="-347640" algn="l" defTabSz="685755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is-I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15,429,170 </a:t>
            </a:r>
            <a:r>
              <a:rPr lang="en-US" dirty="0" smtClean="0"/>
              <a:t>parses</a:t>
            </a:r>
            <a:endParaRPr lang="en-US" dirty="0" smtClean="0"/>
          </a:p>
          <a:p>
            <a:pPr marL="347640" marR="0" indent="-347640" algn="l" defTabSz="685755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is-I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135,405,309</a:t>
            </a:r>
            <a:r>
              <a:rPr lang="is-IS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fragments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defRPr/>
            </a:pPr>
            <a:r>
              <a:rPr lang="en-US" dirty="0"/>
              <a:t>PubMed as of </a:t>
            </a:r>
            <a:r>
              <a:rPr lang="en-US" dirty="0" smtClean="0"/>
              <a:t>yesterday</a:t>
            </a:r>
            <a:r>
              <a:rPr lang="en-US" baseline="0" dirty="0" smtClean="0"/>
              <a:t> morning</a:t>
            </a:r>
            <a:r>
              <a:rPr lang="en-US" dirty="0" smtClean="0"/>
              <a:t>: </a:t>
            </a:r>
            <a:r>
              <a:rPr lang="is-I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27,727,909</a:t>
            </a:r>
            <a:r>
              <a:rPr lang="is-IS" dirty="0" smtClean="0"/>
              <a:t>  articles</a:t>
            </a:r>
          </a:p>
        </p:txBody>
      </p:sp>
    </p:spTree>
    <p:extLst>
      <p:ext uri="{BB962C8B-B14F-4D97-AF65-F5344CB8AC3E}">
        <p14:creationId xmlns:p14="http://schemas.microsoft.com/office/powerpoint/2010/main" val="344327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the Dots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real challenge here is translation of information already in existence in scattered sources</a:t>
            </a:r>
          </a:p>
          <a:p>
            <a:pPr lvl="1"/>
            <a:r>
              <a:rPr lang="en-US" dirty="0" smtClean="0"/>
              <a:t>Research networking</a:t>
            </a:r>
            <a:r>
              <a:rPr lang="en-US" baseline="0" dirty="0" smtClean="0"/>
              <a:t> tools</a:t>
            </a:r>
          </a:p>
          <a:p>
            <a:pPr lvl="1"/>
            <a:r>
              <a:rPr lang="en-US" baseline="0" dirty="0" smtClean="0"/>
              <a:t>Citation databases (e.g., PubMed, Scopus)</a:t>
            </a:r>
          </a:p>
          <a:p>
            <a:pPr lvl="1"/>
            <a:r>
              <a:rPr lang="en-US" baseline="0" dirty="0" smtClean="0"/>
              <a:t>Award databases (e.g., NIH Reporter)</a:t>
            </a:r>
          </a:p>
          <a:p>
            <a:pPr lvl="1"/>
            <a:r>
              <a:rPr lang="en-US" baseline="0" dirty="0" err="1" smtClean="0"/>
              <a:t>Curated</a:t>
            </a:r>
            <a:r>
              <a:rPr lang="en-US" baseline="0" dirty="0" smtClean="0"/>
              <a:t> archives (e.g., </a:t>
            </a:r>
            <a:r>
              <a:rPr lang="en-US" baseline="0" dirty="0" err="1" smtClean="0"/>
              <a:t>GenBank</a:t>
            </a:r>
            <a:r>
              <a:rPr lang="en-US" baseline="0" dirty="0" smtClean="0"/>
              <a:t>)</a:t>
            </a:r>
          </a:p>
          <a:p>
            <a:pPr lvl="1"/>
            <a:r>
              <a:rPr lang="en-US" baseline="0" dirty="0" smtClean="0"/>
              <a:t>Locked up in text (the research literature)</a:t>
            </a:r>
          </a:p>
        </p:txBody>
      </p:sp>
    </p:spTree>
    <p:extLst>
      <p:ext uri="{BB962C8B-B14F-4D97-AF65-F5344CB8AC3E}">
        <p14:creationId xmlns:p14="http://schemas.microsoft.com/office/powerpoint/2010/main" val="14789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Connected</a:t>
            </a:r>
            <a:r>
              <a:rPr lang="en-US" baseline="0" dirty="0" smtClean="0"/>
              <a:t> Entities in</a:t>
            </a:r>
            <a:r>
              <a:rPr lang="en-US" dirty="0" smtClean="0"/>
              <a:t> PMC Schema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80" y="1301750"/>
            <a:ext cx="4618053" cy="3041650"/>
          </a:xfrm>
        </p:spPr>
      </p:pic>
    </p:spTree>
    <p:extLst>
      <p:ext uri="{BB962C8B-B14F-4D97-AF65-F5344CB8AC3E}">
        <p14:creationId xmlns:p14="http://schemas.microsoft.com/office/powerpoint/2010/main" val="19829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aseline="0" dirty="0" smtClean="0"/>
              <a:t> Fragments?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Fragment</a:t>
            </a:r>
            <a:r>
              <a:rPr lang="en-US" baseline="0" dirty="0" smtClean="0"/>
              <a:t> Frequency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2" y="1301354"/>
            <a:ext cx="5632604" cy="30420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Walk the syntax trees and for every interior node</a:t>
            </a:r>
            <a:r>
              <a:rPr lang="en-US" baseline="0" dirty="0" smtClean="0"/>
              <a:t> (basically phrases), generate a syntax fragment of depth 2</a:t>
            </a:r>
          </a:p>
          <a:p>
            <a:r>
              <a:rPr lang="en-US" dirty="0"/>
              <a:t>[S [NP EK/NNP ] [VP </a:t>
            </a:r>
            <a:r>
              <a:rPr lang="en-US" dirty="0" err="1"/>
              <a:t>analysed</a:t>
            </a:r>
            <a:r>
              <a:rPr lang="en-US" dirty="0"/>
              <a:t>/VBD [NP the/DT data/NNS ] ] ./. ]</a:t>
            </a:r>
          </a:p>
          <a:p>
            <a:pPr>
              <a:defRPr/>
            </a:pPr>
            <a:r>
              <a:rPr lang="en-US" dirty="0"/>
              <a:t>[S [NP NNP ] [VP VBD [NP DT NNS ] ] . ]</a:t>
            </a:r>
          </a:p>
          <a:p>
            <a:r>
              <a:rPr lang="en-US" dirty="0"/>
              <a:t>[NP EK/NNP ]</a:t>
            </a:r>
          </a:p>
          <a:p>
            <a:r>
              <a:rPr lang="en-US" dirty="0"/>
              <a:t>[VP VBD [NP DT NNS ] ]</a:t>
            </a:r>
          </a:p>
          <a:p>
            <a:r>
              <a:rPr lang="en-US" dirty="0"/>
              <a:t>[NP DT NNS ]</a:t>
            </a:r>
          </a:p>
        </p:txBody>
      </p:sp>
    </p:spTree>
    <p:extLst>
      <p:ext uri="{BB962C8B-B14F-4D97-AF65-F5344CB8AC3E}">
        <p14:creationId xmlns:p14="http://schemas.microsoft.com/office/powerpoint/2010/main" val="37344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SFF Approach, </a:t>
            </a:r>
            <a:r>
              <a:rPr lang="en-US" dirty="0" err="1" smtClean="0"/>
              <a:t>con’t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Prior</a:t>
            </a:r>
            <a:r>
              <a:rPr lang="en-US" baseline="0" dirty="0" smtClean="0"/>
              <a:t> to fragmentation, annotate nodes with entity classes</a:t>
            </a:r>
          </a:p>
          <a:p>
            <a:pPr lvl="1"/>
            <a:r>
              <a:rPr lang="en-US" dirty="0" smtClean="0"/>
              <a:t>This is domain-specific and run-time extensible</a:t>
            </a:r>
          </a:p>
          <a:p>
            <a:pPr lvl="0"/>
            <a:r>
              <a:rPr lang="en-US" dirty="0"/>
              <a:t>[S [NP EK/NNP ]</a:t>
            </a:r>
            <a:br>
              <a:rPr lang="en-US" dirty="0"/>
            </a:br>
            <a:r>
              <a:rPr lang="en-US" sz="1650" dirty="0"/>
              <a:t>[VP </a:t>
            </a:r>
            <a:r>
              <a:rPr lang="en-US" sz="1650" dirty="0" err="1"/>
              <a:t>analysed</a:t>
            </a:r>
            <a:r>
              <a:rPr lang="en-US" sz="1650" dirty="0"/>
              <a:t>/VBD [NP the/DT data/NNS ] ] ./. ]</a:t>
            </a:r>
          </a:p>
          <a:p>
            <a:pPr lvl="1"/>
            <a:r>
              <a:rPr lang="en-US" dirty="0"/>
              <a:t>[S [</a:t>
            </a:r>
            <a:r>
              <a:rPr lang="en-US" dirty="0" err="1"/>
              <a:t>NP:Author</a:t>
            </a:r>
            <a:r>
              <a:rPr lang="en-US" dirty="0"/>
              <a:t> </a:t>
            </a:r>
            <a:r>
              <a:rPr lang="en-US" dirty="0" err="1"/>
              <a:t>NNP:Author</a:t>
            </a:r>
            <a:r>
              <a:rPr lang="en-US" dirty="0"/>
              <a:t> ]</a:t>
            </a:r>
            <a:br>
              <a:rPr lang="en-US" dirty="0"/>
            </a:br>
            <a:r>
              <a:rPr lang="en-US" dirty="0"/>
              <a:t>[VP VBD [</a:t>
            </a:r>
            <a:r>
              <a:rPr lang="en-US" dirty="0" err="1"/>
              <a:t>NP:Res</a:t>
            </a:r>
            <a:r>
              <a:rPr lang="fr-FR" dirty="0" err="1"/>
              <a:t>ource</a:t>
            </a:r>
            <a:r>
              <a:rPr lang="fr-FR" dirty="0"/>
              <a:t> ] ] . </a:t>
            </a:r>
            <a:r>
              <a:rPr lang="fr-FR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6402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SFF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640" marR="0" indent="-347640" algn="l" defTabSz="685755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en-US" dirty="0" smtClean="0"/>
              <a:t>Walk the tree down</a:t>
            </a:r>
            <a:r>
              <a:rPr lang="en-US" baseline="0" dirty="0" smtClean="0"/>
              <a:t> to the leaves and annotate them using vocabulary categories</a:t>
            </a:r>
          </a:p>
          <a:p>
            <a:pPr marL="347640" marR="0" indent="-347640" algn="l" defTabSz="685755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en-US" baseline="0" dirty="0" smtClean="0"/>
              <a:t>Instantiate entity instances, both in the database and in (typically the most lowest noun phrases of) the syntax tree</a:t>
            </a:r>
          </a:p>
          <a:p>
            <a:pPr marL="347640" marR="0" indent="-347640" algn="l" defTabSz="685755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en-US" baseline="0" dirty="0" smtClean="0"/>
              <a:t>Bottom-up apply the entity promotion rules</a:t>
            </a:r>
          </a:p>
          <a:p>
            <a:pPr marL="347640" marR="0" indent="-347640" algn="l" defTabSz="685755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en-US" baseline="0" dirty="0" smtClean="0"/>
              <a:t>Finally, apply the relationship extraction rules to populate that set of relations in the database</a:t>
            </a:r>
          </a:p>
        </p:txBody>
      </p:sp>
    </p:spTree>
    <p:extLst>
      <p:ext uri="{BB962C8B-B14F-4D97-AF65-F5344CB8AC3E}">
        <p14:creationId xmlns:p14="http://schemas.microsoft.com/office/powerpoint/2010/main" val="16517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Live</a:t>
            </a:r>
            <a:r>
              <a:rPr lang="en-US" baseline="0" dirty="0" smtClean="0"/>
              <a:t> System...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6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Continue slogging through extraction pattern </a:t>
            </a:r>
            <a:r>
              <a:rPr lang="en-US" dirty="0" smtClean="0"/>
              <a:t>definition?  Definitely.  This has developed into a plausible crowd-sourcing</a:t>
            </a:r>
            <a:r>
              <a:rPr lang="en-US" baseline="0" dirty="0" smtClean="0"/>
              <a:t> framework.</a:t>
            </a:r>
            <a:endParaRPr lang="en-US" dirty="0" smtClean="0"/>
          </a:p>
          <a:p>
            <a:r>
              <a:rPr lang="en-US" dirty="0" smtClean="0"/>
              <a:t>Align </a:t>
            </a:r>
            <a:r>
              <a:rPr lang="en-US" dirty="0" smtClean="0"/>
              <a:t>current category scheme</a:t>
            </a:r>
            <a:r>
              <a:rPr lang="en-US" baseline="0" dirty="0" smtClean="0"/>
              <a:t> with </a:t>
            </a:r>
            <a:r>
              <a:rPr lang="en-US" baseline="0" dirty="0" smtClean="0"/>
              <a:t>shared representation/ontology.  If so</a:t>
            </a:r>
            <a:r>
              <a:rPr lang="en-US" baseline="0" smtClean="0"/>
              <a:t>, which?</a:t>
            </a:r>
            <a:endParaRPr lang="en-US" baseline="0" dirty="0" smtClean="0"/>
          </a:p>
          <a:p>
            <a:r>
              <a:rPr lang="en-US" baseline="0" dirty="0" smtClean="0"/>
              <a:t>Provisioning access to extracted data </a:t>
            </a:r>
            <a:r>
              <a:rPr lang="mr-IN" baseline="0" dirty="0" smtClean="0"/>
              <a:t>–</a:t>
            </a:r>
            <a:r>
              <a:rPr lang="en-US" baseline="0" dirty="0" smtClean="0"/>
              <a:t> formats?</a:t>
            </a:r>
          </a:p>
          <a:p>
            <a:r>
              <a:rPr lang="en-US" baseline="0" dirty="0" smtClean="0"/>
              <a:t>Something completely different as a means of assessment?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26203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CTSAsearch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the data islands into an archipelago</a:t>
            </a:r>
          </a:p>
          <a:p>
            <a:r>
              <a:rPr lang="en-US" dirty="0" smtClean="0"/>
              <a:t>Focus</a:t>
            </a:r>
            <a:r>
              <a:rPr lang="en-US" baseline="0" dirty="0" smtClean="0"/>
              <a:t> on the VIVO ontology as a common representation</a:t>
            </a:r>
          </a:p>
          <a:p>
            <a:r>
              <a:rPr lang="en-US" baseline="0" dirty="0" smtClean="0"/>
              <a:t>Initially focused on the NIH Clinical and Translational Science Award (CTSA)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6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Why Bother with VIVO</a:t>
            </a:r>
            <a:br>
              <a:rPr lang="en-US" i="1" dirty="0" smtClean="0"/>
            </a:br>
            <a:r>
              <a:rPr lang="en-US" i="1" dirty="0" smtClean="0"/>
              <a:t>(the ontology)?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Words in a profile are just sequences of characters carrying no meaning</a:t>
            </a:r>
          </a:p>
          <a:p>
            <a:pPr lvl="1"/>
            <a:r>
              <a:rPr lang="en-US" dirty="0" smtClean="0"/>
              <a:t>Try asking Google </a:t>
            </a:r>
            <a:r>
              <a:rPr lang="en-US" baseline="0" dirty="0" smtClean="0"/>
              <a:t>Scholar </a:t>
            </a:r>
            <a:r>
              <a:rPr lang="en-US" dirty="0" smtClean="0"/>
              <a:t>what grant funded</a:t>
            </a:r>
            <a:r>
              <a:rPr lang="en-US" baseline="0" dirty="0" smtClean="0"/>
              <a:t> a given hit…</a:t>
            </a:r>
            <a:endParaRPr lang="en-US" dirty="0" smtClean="0"/>
          </a:p>
          <a:p>
            <a:r>
              <a:rPr lang="en-US" dirty="0" smtClean="0"/>
              <a:t>With structure and relationship comes meaning, aka semantics</a:t>
            </a:r>
          </a:p>
          <a:p>
            <a:pPr lvl="1"/>
            <a:r>
              <a:rPr lang="en-US" dirty="0" smtClean="0"/>
              <a:t>Enter the Semantic Web!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2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CTSAsearch –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VIVO-based</a:t>
            </a:r>
            <a:r>
              <a:rPr lang="en-US" baseline="0" dirty="0" smtClean="0"/>
              <a:t> SPARQL harvester</a:t>
            </a:r>
          </a:p>
          <a:p>
            <a:r>
              <a:rPr lang="en-US" baseline="0" dirty="0" smtClean="0"/>
              <a:t>2(!) VIVO-based crawlers</a:t>
            </a:r>
          </a:p>
          <a:p>
            <a:r>
              <a:rPr lang="en-US" baseline="0" dirty="0" smtClean="0"/>
              <a:t>1 Profiles-based crawler</a:t>
            </a:r>
          </a:p>
          <a:p>
            <a:r>
              <a:rPr lang="en-US" baseline="0" dirty="0" smtClean="0"/>
              <a:t>2 Platform-specific HTML crawlers</a:t>
            </a:r>
          </a:p>
          <a:p>
            <a:r>
              <a:rPr lang="en-US" baseline="0" dirty="0" smtClean="0"/>
              <a:t>1 Proprietary API harvester (Elsevier Pure)</a:t>
            </a:r>
          </a:p>
          <a:p>
            <a:r>
              <a:rPr lang="en-US" baseline="0" dirty="0" smtClean="0"/>
              <a:t>1 CSV-based loader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5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0" y="809625"/>
            <a:ext cx="5829300" cy="447675"/>
          </a:xfrm>
        </p:spPr>
        <p:txBody>
          <a:bodyPr/>
          <a:lstStyle/>
          <a:p>
            <a:r>
              <a:rPr lang="en-US" dirty="0" smtClean="0"/>
              <a:t>CTSAsearch – architecture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1" y="1304925"/>
            <a:ext cx="5494523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4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CTSAsearch –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14,354,949</a:t>
            </a:r>
            <a:r>
              <a:rPr lang="en-US" dirty="0" smtClean="0"/>
              <a:t> VIVO 1.4 </a:t>
            </a:r>
            <a:r>
              <a:rPr lang="mr-IN" dirty="0" smtClean="0"/>
              <a:t>–</a:t>
            </a:r>
            <a:r>
              <a:rPr lang="en-US" dirty="0" smtClean="0"/>
              <a:t>derived</a:t>
            </a:r>
            <a:r>
              <a:rPr lang="en-US" baseline="0" dirty="0" smtClean="0"/>
              <a:t> triples</a:t>
            </a:r>
          </a:p>
          <a:p>
            <a:pPr>
              <a:defRPr/>
            </a:pPr>
            <a:r>
              <a:rPr lang="is-IS" dirty="0"/>
              <a:t>129,288,746 VIVO 1.6 </a:t>
            </a:r>
            <a:r>
              <a:rPr lang="mr-IN" dirty="0"/>
              <a:t>–</a:t>
            </a:r>
            <a:r>
              <a:rPr lang="is-IS" dirty="0"/>
              <a:t>derived triples</a:t>
            </a:r>
            <a:endParaRPr lang="en-US" baseline="0" dirty="0" smtClean="0"/>
          </a:p>
          <a:p>
            <a:pPr>
              <a:defRPr/>
            </a:pPr>
            <a:r>
              <a:rPr lang="uk-UA" dirty="0"/>
              <a:t>74</a:t>
            </a:r>
            <a:r>
              <a:rPr lang="en-US" dirty="0"/>
              <a:t>,</a:t>
            </a:r>
            <a:r>
              <a:rPr lang="uk-UA" dirty="0"/>
              <a:t>160</a:t>
            </a:r>
            <a:r>
              <a:rPr lang="en-US" dirty="0"/>
              <a:t>,</a:t>
            </a:r>
            <a:r>
              <a:rPr lang="uk-UA" dirty="0"/>
              <a:t>391</a:t>
            </a:r>
            <a:r>
              <a:rPr lang="en-US" baseline="0" dirty="0" smtClean="0"/>
              <a:t> Profiles-derived triples</a:t>
            </a:r>
            <a:br>
              <a:rPr lang="en-US" baseline="0" dirty="0" smtClean="0"/>
            </a:br>
            <a:r>
              <a:rPr lang="en-US" baseline="0" dirty="0" smtClean="0"/>
              <a:t> </a:t>
            </a:r>
          </a:p>
          <a:p>
            <a:pPr>
              <a:defRPr/>
            </a:pPr>
            <a:r>
              <a:rPr lang="en-US" dirty="0"/>
              <a:t>~218M triples – just from the profiling systems</a:t>
            </a:r>
          </a:p>
          <a:p>
            <a:pPr>
              <a:defRPr/>
            </a:pPr>
            <a:r>
              <a:rPr lang="en-US" dirty="0" smtClean="0">
                <a:effectLst/>
                <a:hlinkClick r:id="rId3"/>
              </a:rPr>
              <a:t>http://research.icts.uiowa.edu/polyglot/statistics.jsp</a:t>
            </a:r>
            <a:endParaRPr lang="en-US" dirty="0" smtClean="0">
              <a:effectLst/>
            </a:endParaRPr>
          </a:p>
          <a:p>
            <a:pPr>
              <a:defRPr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908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Cross-linkage across sites</a:t>
            </a:r>
          </a:p>
          <a:p>
            <a:pPr lvl="1"/>
            <a:r>
              <a:rPr lang="en-US" dirty="0" err="1" smtClean="0"/>
              <a:t>SciENcv</a:t>
            </a:r>
            <a:r>
              <a:rPr lang="en-US" dirty="0" smtClean="0"/>
              <a:t> “integration”</a:t>
            </a:r>
          </a:p>
          <a:p>
            <a:pPr lvl="1"/>
            <a:r>
              <a:rPr lang="en-US" dirty="0" smtClean="0"/>
              <a:t>Resolving</a:t>
            </a:r>
            <a:r>
              <a:rPr lang="en-US" baseline="0" dirty="0" smtClean="0"/>
              <a:t> ‘stubs’</a:t>
            </a:r>
          </a:p>
          <a:p>
            <a:pPr lvl="1"/>
            <a:r>
              <a:rPr lang="en-US" baseline="0" dirty="0" smtClean="0"/>
              <a:t>Formation of a single ecosystem (joint work with Eric Meeks, UCSF, on </a:t>
            </a:r>
            <a:r>
              <a:rPr lang="en-US" baseline="0" dirty="0" err="1" smtClean="0"/>
              <a:t>CrossLinks</a:t>
            </a:r>
            <a:r>
              <a:rPr lang="en-US" baseline="0" dirty="0" smtClean="0"/>
              <a:t>)</a:t>
            </a:r>
          </a:p>
          <a:p>
            <a:pPr lvl="0"/>
            <a:r>
              <a:rPr lang="en-US" i="1" u="sng" dirty="0" smtClean="0"/>
              <a:t>Efficient</a:t>
            </a:r>
            <a:r>
              <a:rPr lang="en-US" dirty="0" smtClean="0"/>
              <a:t> refresh</a:t>
            </a:r>
          </a:p>
          <a:p>
            <a:pPr lvl="0"/>
            <a:r>
              <a:rPr lang="en-US" dirty="0" smtClean="0"/>
              <a:t>Macro concerns</a:t>
            </a:r>
          </a:p>
          <a:p>
            <a:pPr lvl="1"/>
            <a:r>
              <a:rPr lang="en-US" dirty="0" smtClean="0"/>
              <a:t>Institution-scale analytics (gender, </a:t>
            </a:r>
            <a:r>
              <a:rPr lang="en-US" dirty="0" err="1" smtClean="0"/>
              <a:t>disciplinarity</a:t>
            </a:r>
            <a:r>
              <a:rPr lang="en-US" baseline="0" dirty="0" smtClean="0"/>
              <a:t>, </a:t>
            </a:r>
            <a:r>
              <a:rPr lang="mr-IN" baseline="0" dirty="0" smtClean="0"/>
              <a:t>…</a:t>
            </a:r>
            <a:r>
              <a:rPr lang="en-US" baseline="0" dirty="0" smtClean="0"/>
              <a:t>) (joint work with Charisse </a:t>
            </a:r>
            <a:r>
              <a:rPr lang="en-US" baseline="0" dirty="0" err="1" smtClean="0"/>
              <a:t>Madlock</a:t>
            </a:r>
            <a:r>
              <a:rPr lang="en-US" baseline="0" dirty="0" smtClean="0"/>
              <a:t>-Brown, U. Tenn. Health Center)</a:t>
            </a:r>
            <a:endParaRPr lang="en-US" dirty="0" smtClean="0"/>
          </a:p>
          <a:p>
            <a:pPr lvl="1"/>
            <a:r>
              <a:rPr lang="en-US" dirty="0" smtClean="0"/>
              <a:t>Identity</a:t>
            </a:r>
            <a:r>
              <a:rPr lang="en-US" baseline="0" dirty="0" smtClean="0"/>
              <a:t> and authority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564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</a:t>
            </a:r>
            <a:r>
              <a:rPr lang="mr-IN" dirty="0" smtClean="0"/>
              <a:t>–</a:t>
            </a:r>
            <a:r>
              <a:rPr lang="en-US" dirty="0" smtClean="0"/>
              <a:t> Acknowledgements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(open to submissions of a better name!)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3055</TotalTime>
  <Words>728</Words>
  <Application>Microsoft Macintosh PowerPoint</Application>
  <PresentationFormat>On-screen Show (16:9)</PresentationFormat>
  <Paragraphs>116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Goudy Old Style</vt:lpstr>
      <vt:lpstr>Impact</vt:lpstr>
      <vt:lpstr>Mangal</vt:lpstr>
      <vt:lpstr>Rockwell</vt:lpstr>
      <vt:lpstr>Inkwell</vt:lpstr>
      <vt:lpstr>Research Enablement Metrics Assessing the Impact of Being Willing to Share</vt:lpstr>
      <vt:lpstr>Connecting the Dots</vt:lpstr>
      <vt:lpstr>Phase 1 – CTSAsearch</vt:lpstr>
      <vt:lpstr>Why Bother with VIVO (the ontology)?</vt:lpstr>
      <vt:lpstr>CTSAsearch – architecture</vt:lpstr>
      <vt:lpstr>CTSAsearch – architecture</vt:lpstr>
      <vt:lpstr>CTSAsearch – current</vt:lpstr>
      <vt:lpstr>Recent Work</vt:lpstr>
      <vt:lpstr>Phase 2 – Acknowledgements (open to submissions of a better name!)</vt:lpstr>
      <vt:lpstr>Motivation</vt:lpstr>
      <vt:lpstr>Goals</vt:lpstr>
      <vt:lpstr>Melissa Haendel’s LinkedIn Map</vt:lpstr>
      <vt:lpstr>Holly Falk-Krzesinski’s LinkedIn Map</vt:lpstr>
      <vt:lpstr>Pattuelli’s Spectrum of Relationships (2012)</vt:lpstr>
      <vt:lpstr>Pattuelli’s Spectrum of Relationships (2012)</vt:lpstr>
      <vt:lpstr>Pattuelli’s Spectrum of Relationships (2012)</vt:lpstr>
      <vt:lpstr>Pattuelli’s Spectrum of Relationships (2012)</vt:lpstr>
      <vt:lpstr>Connecting the Dots – Take 2</vt:lpstr>
      <vt:lpstr>PubMed Central Open Access</vt:lpstr>
      <vt:lpstr>Connected Entities in PMC Schema</vt:lpstr>
      <vt:lpstr>Why Fragments?</vt:lpstr>
      <vt:lpstr>Syntax Fragment Frequency Approach</vt:lpstr>
      <vt:lpstr>SFF Approach, con’t.</vt:lpstr>
      <vt:lpstr>SFF Algorithm</vt:lpstr>
      <vt:lpstr>The Live System...</vt:lpstr>
      <vt:lpstr>Next Steps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View of Informatics at Iowa with a Social Science Spin: Visualizing Complex Professional Interactions </dc:title>
  <dc:creator>David Eichmann</dc:creator>
  <cp:lastModifiedBy>David Eichmann</cp:lastModifiedBy>
  <cp:revision>87</cp:revision>
  <dcterms:created xsi:type="dcterms:W3CDTF">2014-09-23T19:21:17Z</dcterms:created>
  <dcterms:modified xsi:type="dcterms:W3CDTF">2017-10-25T10:54:04Z</dcterms:modified>
</cp:coreProperties>
</file>